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6858000" cy="9906000" type="A4"/>
  <p:notesSz cx="6735763" cy="9866313"/>
  <p:defaultTextStyle>
    <a:defPPr>
      <a:defRPr lang="ja-JP"/>
    </a:defPPr>
    <a:lvl1pPr marL="0" algn="l" defTabSz="957838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1pPr>
    <a:lvl2pPr marL="478919" algn="l" defTabSz="957838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2pPr>
    <a:lvl3pPr marL="957838" algn="l" defTabSz="957838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3pPr>
    <a:lvl4pPr marL="1436757" algn="l" defTabSz="957838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4pPr>
    <a:lvl5pPr marL="1915677" algn="l" defTabSz="957838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5pPr>
    <a:lvl6pPr marL="2394596" algn="l" defTabSz="957838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6pPr>
    <a:lvl7pPr marL="2873515" algn="l" defTabSz="957838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7pPr>
    <a:lvl8pPr marL="3352434" algn="l" defTabSz="957838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8pPr>
    <a:lvl9pPr marL="3831353" algn="l" defTabSz="957838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ushimi Kayo" initials="FK" lastIdx="1" clrIdx="0">
    <p:extLst>
      <p:ext uri="{19B8F6BF-5375-455C-9EA6-DF929625EA0E}">
        <p15:presenceInfo xmlns:p15="http://schemas.microsoft.com/office/powerpoint/2012/main" userId="S-1-5-21-2326588469-1317545400-2514069723-1259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EFEA"/>
    <a:srgbClr val="2E5597"/>
    <a:srgbClr val="00B050"/>
    <a:srgbClr val="0070C0"/>
    <a:srgbClr val="007F3A"/>
    <a:srgbClr val="D0CECE"/>
    <a:srgbClr val="F1F8FF"/>
    <a:srgbClr val="FCECE4"/>
    <a:srgbClr val="FEF6F4"/>
    <a:srgbClr val="F56B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2838BEF-8BB2-4498-84A7-C5851F593DF1}" styleName="中間スタイル 4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5FD0F851-EC5A-4D38-B0AD-8093EC10F338}" styleName="淡色スタイル 1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8D230F3-CF80-4859-8CE7-A43EE81993B5}" styleName="淡色スタイル 1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6D9F66E-5EB9-4882-86FB-DCBF35E3C3E4}" styleName="中間スタイル 4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3B4B98B0-60AC-42C2-AFA5-B58CD77FA1E5}" styleName="淡色スタイル 1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CF1AB2-1976-4502-BF36-3FF5EA218861}" styleName="中間スタイル 4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74C1A8A3-306A-4EB7-A6B1-4F7E0EB9C5D6}" styleName="中間スタイル 3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スタイル (淡色)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C083E6E3-FA7D-4D7B-A595-EF9225AFEA82}" styleName="淡色スタイル 1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8034E78-7F5D-4C2E-B375-FC64B27BC917}" styleName="スタイル (濃色)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スタイル (濃色)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9012ECD-51FC-41F1-AA8D-1B2483CD663E}" styleName="淡色スタイル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75DCB02-9BB8-47FD-8907-85C794F793BA}" styleName="テーマ スタイル 1 - アクセント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テーマ スタイル 1 - アクセント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84" autoAdjust="0"/>
    <p:restoredTop sz="90564" autoAdjust="0"/>
  </p:normalViewPr>
  <p:slideViewPr>
    <p:cSldViewPr>
      <p:cViewPr varScale="1">
        <p:scale>
          <a:sx n="57" d="100"/>
          <a:sy n="57" d="100"/>
        </p:scale>
        <p:origin x="1982" y="58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137" d="100"/>
          <a:sy n="137" d="100"/>
        </p:scale>
        <p:origin x="4472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17063EE9-6047-42C0-4BCB-03CD9C99EF2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>
              <a:latin typeface="BIZ UDPGothic" panose="020B0400000000000000" pitchFamily="34" charset="-128"/>
              <a:ea typeface="BIZ UDPGothic" panose="020B0400000000000000" pitchFamily="34" charset="-128"/>
            </a:endParaRP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7CD862A5-FC52-D204-A099-CEA5CCE115E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244AF0-B098-CE42-9A09-336EB38B12F0}" type="datetimeFigureOut">
              <a:rPr kumimoji="1" lang="ja-JP" altLang="en-US" smtClean="0">
                <a:latin typeface="BIZ UDPGothic" panose="020B0400000000000000" pitchFamily="34" charset="-128"/>
                <a:ea typeface="BIZ UDPGothic" panose="020B0400000000000000" pitchFamily="34" charset="-128"/>
              </a:rPr>
              <a:t>2025/5/28</a:t>
            </a:fld>
            <a:endParaRPr kumimoji="1" lang="ja-JP" altLang="en-US">
              <a:latin typeface="BIZ UDPGothic" panose="020B0400000000000000" pitchFamily="34" charset="-128"/>
              <a:ea typeface="BIZ UDPGothic" panose="020B0400000000000000" pitchFamily="34" charset="-128"/>
            </a:endParaRP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30217DD-E184-41F9-5673-A539F1AA958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1013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>
              <a:latin typeface="BIZ UDPGothic" panose="020B0400000000000000" pitchFamily="34" charset="-128"/>
              <a:ea typeface="BIZ UDPGothic" panose="020B0400000000000000" pitchFamily="34" charset="-128"/>
            </a:endParaRP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EF88BDC-81F8-21DF-A691-4945C3BBEA2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7393AA-7963-1448-86EA-67CF73C6BD02}" type="slidenum">
              <a:rPr kumimoji="1" lang="ja-JP" altLang="en-US" smtClean="0">
                <a:latin typeface="BIZ UDPGothic" panose="020B0400000000000000" pitchFamily="34" charset="-128"/>
                <a:ea typeface="BIZ UDPGothic" panose="020B0400000000000000" pitchFamily="34" charset="-128"/>
              </a:rPr>
              <a:t>‹#›</a:t>
            </a:fld>
            <a:endParaRPr kumimoji="1" lang="ja-JP" altLang="en-US">
              <a:latin typeface="BIZ UDPGothic" panose="020B0400000000000000" pitchFamily="34" charset="-128"/>
              <a:ea typeface="BIZ UDPGothic" panose="020B04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986521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BIZ UDPGothic" panose="020B0400000000000000" pitchFamily="34" charset="-128"/>
              </a:defRPr>
            </a:lvl1pPr>
          </a:lstStyle>
          <a:p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BIZ UDPGothic" panose="020B0400000000000000" pitchFamily="34" charset="-128"/>
              </a:defRPr>
            </a:lvl1pPr>
          </a:lstStyle>
          <a:p>
            <a:fld id="{C1E6F8B2-7797-4E7E-9FB1-399500C62DC8}" type="datetimeFigureOut">
              <a:rPr lang="ja-JP" altLang="en-US" smtClean="0"/>
              <a:pPr/>
              <a:t>2025/5/28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087563" y="739775"/>
            <a:ext cx="2560637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00" y="4686300"/>
            <a:ext cx="5389563" cy="44402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 dirty="0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 dirty="0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 dirty="0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 dirty="0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BIZ UDPGothic" panose="020B0400000000000000" pitchFamily="34" charset="-128"/>
              </a:defRPr>
            </a:lvl1pPr>
          </a:lstStyle>
          <a:p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BIZ UDPGothic" panose="020B0400000000000000" pitchFamily="34" charset="-128"/>
              </a:defRPr>
            </a:lvl1pPr>
          </a:lstStyle>
          <a:p>
            <a:fld id="{0B1D6166-AA01-4F3C-88D4-5AA430AC683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0384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b="0" i="0" kern="1200">
        <a:solidFill>
          <a:schemeClr val="tx1"/>
        </a:solidFill>
        <a:latin typeface="BIZ UDPGothic" panose="020B0400000000000000" pitchFamily="34" charset="-128"/>
        <a:ea typeface="+mn-ea"/>
        <a:cs typeface="+mn-cs"/>
      </a:defRPr>
    </a:lvl1pPr>
    <a:lvl2pPr marL="457200" algn="l" defTabSz="914400" rtl="0" eaLnBrk="1" latinLnBrk="0" hangingPunct="1">
      <a:defRPr kumimoji="1" sz="1200" b="0" i="0" kern="1200">
        <a:solidFill>
          <a:schemeClr val="tx1"/>
        </a:solidFill>
        <a:latin typeface="BIZ UDPGothic" panose="020B0400000000000000" pitchFamily="34" charset="-128"/>
        <a:ea typeface="+mn-ea"/>
        <a:cs typeface="+mn-cs"/>
      </a:defRPr>
    </a:lvl2pPr>
    <a:lvl3pPr marL="914400" algn="l" defTabSz="914400" rtl="0" eaLnBrk="1" latinLnBrk="0" hangingPunct="1">
      <a:defRPr kumimoji="1" sz="1200" b="0" i="0" kern="1200">
        <a:solidFill>
          <a:schemeClr val="tx1"/>
        </a:solidFill>
        <a:latin typeface="BIZ UDPGothic" panose="020B0400000000000000" pitchFamily="34" charset="-128"/>
        <a:ea typeface="+mn-ea"/>
        <a:cs typeface="+mn-cs"/>
      </a:defRPr>
    </a:lvl3pPr>
    <a:lvl4pPr marL="1371600" algn="l" defTabSz="914400" rtl="0" eaLnBrk="1" latinLnBrk="0" hangingPunct="1">
      <a:defRPr kumimoji="1" sz="1200" b="0" i="0" kern="1200">
        <a:solidFill>
          <a:schemeClr val="tx1"/>
        </a:solidFill>
        <a:latin typeface="BIZ UDPGothic" panose="020B0400000000000000" pitchFamily="34" charset="-128"/>
        <a:ea typeface="+mn-ea"/>
        <a:cs typeface="+mn-cs"/>
      </a:defRPr>
    </a:lvl4pPr>
    <a:lvl5pPr marL="1828800" algn="l" defTabSz="914400" rtl="0" eaLnBrk="1" latinLnBrk="0" hangingPunct="1">
      <a:defRPr kumimoji="1" sz="1200" b="0" i="0" kern="1200">
        <a:solidFill>
          <a:schemeClr val="tx1"/>
        </a:solidFill>
        <a:latin typeface="BIZ UDPGothic" panose="020B0400000000000000" pitchFamily="34" charset="-128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1D6166-AA01-4F3C-88D4-5AA430AC6836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41835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3D24AF8-9A34-4F8A-A30E-F7701102DB13}"/>
              </a:ext>
            </a:extLst>
          </p:cNvPr>
          <p:cNvSpPr/>
          <p:nvPr userDrawn="1"/>
        </p:nvSpPr>
        <p:spPr>
          <a:xfrm>
            <a:off x="-1096" y="2504728"/>
            <a:ext cx="6873798" cy="634870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0" i="0" dirty="0">
                <a:latin typeface="BIZ UDPGothic" panose="020B0400000000000000" pitchFamily="34" charset="-128"/>
                <a:ea typeface="BIZ UDPGothic" panose="020B0400000000000000" pitchFamily="34" charset="-128"/>
              </a:rPr>
              <a:t>う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99B7BD61-ACBB-4010-9453-601BD3FE3946}"/>
              </a:ext>
            </a:extLst>
          </p:cNvPr>
          <p:cNvSpPr/>
          <p:nvPr userDrawn="1"/>
        </p:nvSpPr>
        <p:spPr>
          <a:xfrm>
            <a:off x="-455" y="8853434"/>
            <a:ext cx="6859825" cy="1052566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84" tIns="47892" rIns="95784" bIns="47892" rtlCol="0" anchor="ctr"/>
          <a:lstStyle/>
          <a:p>
            <a:pPr algn="ctr"/>
            <a:endParaRPr kumimoji="1" lang="ja-JP" altLang="en-US" b="0" i="0" dirty="0">
              <a:latin typeface="BIZ UDPGothic" panose="020B0400000000000000" pitchFamily="34" charset="-128"/>
              <a:ea typeface="BIZ UDPGothic" panose="020B0400000000000000" pitchFamily="34" charset="-128"/>
              <a:cs typeface="メイリオ" panose="020B0604030504040204" pitchFamily="50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75F71DD4-C130-42E7-9D03-0E27CFA70D0F}"/>
              </a:ext>
            </a:extLst>
          </p:cNvPr>
          <p:cNvSpPr/>
          <p:nvPr userDrawn="1"/>
        </p:nvSpPr>
        <p:spPr>
          <a:xfrm>
            <a:off x="-455" y="516057"/>
            <a:ext cx="6859824" cy="1412601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84" tIns="47892" rIns="95784" bIns="47892" rtlCol="0" anchor="ctr"/>
          <a:lstStyle/>
          <a:p>
            <a:pPr algn="ctr"/>
            <a:endParaRPr kumimoji="1" lang="ja-JP" altLang="en-US" dirty="0">
              <a:latin typeface="HGSｺﾞｼｯｸE" panose="020B0900000000000000" pitchFamily="50" charset="-128"/>
              <a:ea typeface="HGSｺﾞｼｯｸE" panose="020B0900000000000000" pitchFamily="50" charset="-128"/>
              <a:cs typeface="メイリオ" panose="020B0604030504040204" pitchFamily="50" charset="-128"/>
            </a:endParaRPr>
          </a:p>
        </p:txBody>
      </p: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92C57148-26E2-4251-8E47-0774B24F9680}"/>
              </a:ext>
            </a:extLst>
          </p:cNvPr>
          <p:cNvCxnSpPr/>
          <p:nvPr userDrawn="1"/>
        </p:nvCxnSpPr>
        <p:spPr>
          <a:xfrm>
            <a:off x="0" y="632520"/>
            <a:ext cx="687270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87EFF73E-AA70-4D39-859C-92DCFD8039D6}"/>
              </a:ext>
            </a:extLst>
          </p:cNvPr>
          <p:cNvCxnSpPr/>
          <p:nvPr userDrawn="1"/>
        </p:nvCxnSpPr>
        <p:spPr>
          <a:xfrm>
            <a:off x="0" y="1784648"/>
            <a:ext cx="687270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8665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62037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57838" rtl="0" eaLnBrk="1" latinLnBrk="0" hangingPunct="1">
        <a:spcBef>
          <a:spcPct val="0"/>
        </a:spcBef>
        <a:buNone/>
        <a:defRPr kumimoji="1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9189" indent="-359189" algn="l" defTabSz="957838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400" kern="1200">
          <a:solidFill>
            <a:schemeClr val="tx1"/>
          </a:solidFill>
          <a:latin typeface="+mn-lt"/>
          <a:ea typeface="+mn-ea"/>
          <a:cs typeface="+mn-cs"/>
        </a:defRPr>
      </a:lvl1pPr>
      <a:lvl2pPr marL="778244" indent="-299324" algn="l" defTabSz="957838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97298" indent="-239460" algn="l" defTabSz="957838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676217" indent="-239460" algn="l" defTabSz="957838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55136" indent="-239460" algn="l" defTabSz="957838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34055" indent="-239460" algn="l" defTabSz="957838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12975" indent="-239460" algn="l" defTabSz="957838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591894" indent="-239460" algn="l" defTabSz="957838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070813" indent="-239460" algn="l" defTabSz="957838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57838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8919" algn="l" defTabSz="957838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57838" algn="l" defTabSz="957838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36757" algn="l" defTabSz="957838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15677" algn="l" defTabSz="957838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94596" algn="l" defTabSz="957838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73515" algn="l" defTabSz="957838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52434" algn="l" defTabSz="957838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31353" algn="l" defTabSz="957838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正方形/長方形 96">
            <a:extLst>
              <a:ext uri="{FF2B5EF4-FFF2-40B4-BE49-F238E27FC236}">
                <a16:creationId xmlns:a16="http://schemas.microsoft.com/office/drawing/2014/main" id="{F317593E-0BAD-EAA3-B4E9-25E72BB01245}"/>
              </a:ext>
            </a:extLst>
          </p:cNvPr>
          <p:cNvSpPr/>
          <p:nvPr/>
        </p:nvSpPr>
        <p:spPr>
          <a:xfrm>
            <a:off x="4429817" y="6186685"/>
            <a:ext cx="2141080" cy="683860"/>
          </a:xfrm>
          <a:prstGeom prst="rect">
            <a:avLst/>
          </a:prstGeom>
          <a:solidFill>
            <a:srgbClr val="FEEFEA"/>
          </a:solidFill>
          <a:ln w="127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6" name="正方形/長方形 95">
            <a:extLst>
              <a:ext uri="{FF2B5EF4-FFF2-40B4-BE49-F238E27FC236}">
                <a16:creationId xmlns:a16="http://schemas.microsoft.com/office/drawing/2014/main" id="{D40F1FFC-F4E7-C8C8-61CF-BEE1156ECA3D}"/>
              </a:ext>
            </a:extLst>
          </p:cNvPr>
          <p:cNvSpPr/>
          <p:nvPr/>
        </p:nvSpPr>
        <p:spPr>
          <a:xfrm>
            <a:off x="2141050" y="6186685"/>
            <a:ext cx="2141080" cy="683860"/>
          </a:xfrm>
          <a:prstGeom prst="rect">
            <a:avLst/>
          </a:prstGeom>
          <a:solidFill>
            <a:srgbClr val="FEEFEA"/>
          </a:solidFill>
          <a:ln w="127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3096" y="725824"/>
            <a:ext cx="6858000" cy="1050827"/>
          </a:xfrm>
          <a:prstGeom prst="rect">
            <a:avLst/>
          </a:prstGeom>
          <a:noFill/>
        </p:spPr>
        <p:txBody>
          <a:bodyPr wrap="square" lIns="95784" tIns="47892" rIns="95784" bIns="47892" rtlCol="0">
            <a:spAutoFit/>
          </a:bodyPr>
          <a:lstStyle/>
          <a:p>
            <a:pPr algn="ctr"/>
            <a:r>
              <a:rPr lang="ja-JP" altLang="en-US" sz="2000" dirty="0">
                <a:solidFill>
                  <a:schemeClr val="bg1"/>
                </a:solidFill>
                <a:latin typeface="HGPSoeiKakugothicUB" panose="020B0900000000000000" pitchFamily="34" charset="-128"/>
                <a:ea typeface="HGPSoeiKakugothicUB" panose="020B0900000000000000" pitchFamily="34" charset="-128"/>
              </a:rPr>
              <a:t>新規事業や高付加価値事業への進出を支援</a:t>
            </a:r>
            <a:br>
              <a:rPr lang="en-US" altLang="ja-JP" sz="2000" dirty="0">
                <a:solidFill>
                  <a:schemeClr val="bg1"/>
                </a:solidFill>
                <a:latin typeface="HGPSoeiKakugothicUB" panose="020B0900000000000000" pitchFamily="34" charset="-128"/>
                <a:ea typeface="HGPSoeiKakugothicUB" panose="020B0900000000000000" pitchFamily="34" charset="-128"/>
              </a:rPr>
            </a:br>
            <a:r>
              <a:rPr lang="ja-JP" altLang="en-US" sz="4200" dirty="0">
                <a:solidFill>
                  <a:schemeClr val="bg1"/>
                </a:solidFill>
                <a:latin typeface="HGPSoeiKakugothicUB" panose="020B0900000000000000" pitchFamily="34" charset="-128"/>
                <a:ea typeface="HGPSoeiKakugothicUB" panose="020B0900000000000000" pitchFamily="34" charset="-128"/>
              </a:rPr>
              <a:t>中小</a:t>
            </a:r>
            <a:r>
              <a:rPr lang="ja-JP" altLang="en-US" sz="4200" dirty="0">
                <a:solidFill>
                  <a:schemeClr val="bg1"/>
                </a:solidFill>
                <a:effectLst/>
                <a:latin typeface="HGPSoeiKakugothicUB" panose="020B0900000000000000" pitchFamily="34" charset="-128"/>
                <a:ea typeface="HGPSoeiKakugothicUB" panose="020B0900000000000000" pitchFamily="34" charset="-128"/>
              </a:rPr>
              <a:t>企業新事業進出補助金</a:t>
            </a:r>
            <a:endParaRPr lang="ja-JP" altLang="en-US" sz="4200" dirty="0">
              <a:solidFill>
                <a:schemeClr val="bg1"/>
              </a:solidFill>
              <a:latin typeface="HGPSoeiKakugothicUB" panose="020B0900000000000000" pitchFamily="34" charset="-128"/>
              <a:ea typeface="HGPSoeiKakugothicUB" panose="020B0900000000000000" pitchFamily="34" charset="-128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1" y="8853434"/>
            <a:ext cx="6859825" cy="10525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84" tIns="47892" rIns="95784" bIns="47892" rtlCol="0" anchor="ctr"/>
          <a:lstStyle/>
          <a:p>
            <a:pPr algn="ctr"/>
            <a:endParaRPr kumimoji="1" lang="ja-JP" altLang="en-US" dirty="0">
              <a:latin typeface="BIZ UDPGothic" panose="020B0400000000000000" pitchFamily="34" charset="-128"/>
              <a:ea typeface="BIZ UDPGothic" panose="020B0400000000000000" pitchFamily="34" charset="-128"/>
              <a:cs typeface="メイリオ" panose="020B0604030504040204" pitchFamily="50" charset="-128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-1096" y="9568942"/>
            <a:ext cx="4847434" cy="281385"/>
          </a:xfrm>
          <a:prstGeom prst="rect">
            <a:avLst/>
          </a:prstGeom>
          <a:noFill/>
        </p:spPr>
        <p:txBody>
          <a:bodyPr wrap="square" lIns="95784" tIns="47892" rIns="95784" bIns="47892" rtlCol="0">
            <a:spAutoFit/>
          </a:bodyPr>
          <a:lstStyle/>
          <a:p>
            <a:r>
              <a:rPr lang="ja-JP" altLang="en-US" sz="12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〒</a:t>
            </a:r>
            <a:r>
              <a:rPr lang="en-US" altLang="ja-JP" sz="12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000-0000</a:t>
            </a:r>
            <a:r>
              <a:rPr lang="ja-JP" altLang="en-US" sz="12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○○</a:t>
            </a:r>
            <a:r>
              <a:rPr lang="zh-TW" altLang="en-US" sz="12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県</a:t>
            </a:r>
            <a:r>
              <a:rPr lang="ja-JP" altLang="en-US" sz="12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○○</a:t>
            </a:r>
            <a:r>
              <a:rPr lang="zh-TW" altLang="en-US" sz="12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市</a:t>
            </a:r>
            <a:r>
              <a:rPr lang="ja-JP" altLang="en-US" sz="12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○○</a:t>
            </a:r>
            <a:r>
              <a:rPr lang="en-US" altLang="ja-JP" sz="12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123</a:t>
            </a:r>
            <a:r>
              <a:rPr lang="en-US" altLang="zh-TW" sz="12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-</a:t>
            </a:r>
            <a:r>
              <a:rPr lang="en-US" altLang="ja-JP" sz="12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4</a:t>
            </a:r>
            <a:r>
              <a:rPr lang="ja-JP" altLang="en-US" sz="12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</a:t>
            </a:r>
          </a:p>
        </p:txBody>
      </p:sp>
      <p:pic>
        <p:nvPicPr>
          <p:cNvPr id="4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7072" y="8913544"/>
            <a:ext cx="1878302" cy="93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" name="正方形/長方形 49"/>
          <p:cNvSpPr/>
          <p:nvPr/>
        </p:nvSpPr>
        <p:spPr>
          <a:xfrm>
            <a:off x="4049640" y="8931000"/>
            <a:ext cx="1925713" cy="8958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84" tIns="47892" rIns="95784" bIns="47892" rtlCol="0" anchor="ctr"/>
          <a:lstStyle/>
          <a:p>
            <a:pPr>
              <a:spcAft>
                <a:spcPts val="314"/>
              </a:spcAft>
            </a:pPr>
            <a:r>
              <a:rPr lang="ja-JP" altLang="en-US" sz="900" dirty="0">
                <a:solidFill>
                  <a:srgbClr val="FF33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～認定支援機関で対応できます～</a:t>
            </a:r>
            <a:endParaRPr lang="en-US" altLang="ja-JP" sz="900" dirty="0">
              <a:solidFill>
                <a:srgbClr val="FF3300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r>
              <a:rPr lang="ja-JP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・各種補助金申請</a:t>
            </a:r>
            <a:endParaRPr lang="en-US" altLang="ja-JP" sz="800" dirty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r>
              <a:rPr lang="ja-JP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・経営改善計画書の作成</a:t>
            </a:r>
            <a:endParaRPr lang="en-US" altLang="ja-JP" sz="800" dirty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r>
              <a:rPr lang="ja-JP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・創業支援</a:t>
            </a:r>
            <a:endParaRPr lang="en-US" altLang="ja-JP" sz="800" dirty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r>
              <a:rPr lang="ja-JP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・優遇金利での資金調達　　　 など</a:t>
            </a: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-1096" y="8868864"/>
            <a:ext cx="4847434" cy="373718"/>
          </a:xfrm>
          <a:prstGeom prst="rect">
            <a:avLst/>
          </a:prstGeom>
          <a:noFill/>
        </p:spPr>
        <p:txBody>
          <a:bodyPr wrap="square" lIns="95784" tIns="47892" rIns="95784" bIns="47892" rtlCol="0">
            <a:spAutoFit/>
          </a:bodyPr>
          <a:lstStyle/>
          <a:p>
            <a:r>
              <a:rPr lang="ja-JP" altLang="en-US" sz="18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○○会計事務所 </a:t>
            </a:r>
            <a:r>
              <a:rPr lang="ja-JP" altLang="en-US" sz="1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（認定経営革新等支援機関） </a:t>
            </a:r>
          </a:p>
        </p:txBody>
      </p:sp>
      <p:sp>
        <p:nvSpPr>
          <p:cNvPr id="93" name="テキスト ボックス 92">
            <a:extLst>
              <a:ext uri="{FF2B5EF4-FFF2-40B4-BE49-F238E27FC236}">
                <a16:creationId xmlns:a16="http://schemas.microsoft.com/office/drawing/2014/main" id="{E18B2E8F-37DA-4DB1-A380-690EA8B8B38A}"/>
              </a:ext>
            </a:extLst>
          </p:cNvPr>
          <p:cNvSpPr txBox="1"/>
          <p:nvPr/>
        </p:nvSpPr>
        <p:spPr>
          <a:xfrm>
            <a:off x="-1096" y="9250344"/>
            <a:ext cx="4450269" cy="312163"/>
          </a:xfrm>
          <a:prstGeom prst="rect">
            <a:avLst/>
          </a:prstGeom>
          <a:noFill/>
        </p:spPr>
        <p:txBody>
          <a:bodyPr wrap="square" lIns="95784" tIns="47892" rIns="95784" bIns="47892" rtlCol="0">
            <a:spAutoFit/>
          </a:bodyPr>
          <a:lstStyle/>
          <a:p>
            <a:r>
              <a:rPr lang="en-US" altLang="ja-JP" sz="1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TEL</a:t>
            </a:r>
            <a:r>
              <a:rPr lang="ja-JP" altLang="en-US" sz="1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en-US" altLang="ja-JP" sz="1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00-0000-0000</a:t>
            </a:r>
            <a:r>
              <a:rPr lang="ja-JP" altLang="en-US" sz="1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</a:t>
            </a:r>
            <a:r>
              <a:rPr lang="en-US" altLang="ja-JP" sz="1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MAIL</a:t>
            </a:r>
            <a:r>
              <a:rPr lang="ja-JP" altLang="en-US" sz="1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en-US" altLang="ja-JP" sz="1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sample@sample.com</a:t>
            </a:r>
            <a:r>
              <a:rPr lang="ja-JP" altLang="en-US" sz="1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 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F1029703-7950-4764-9721-7BFECB27908B}"/>
              </a:ext>
            </a:extLst>
          </p:cNvPr>
          <p:cNvSpPr txBox="1"/>
          <p:nvPr/>
        </p:nvSpPr>
        <p:spPr>
          <a:xfrm>
            <a:off x="6039515" y="9603237"/>
            <a:ext cx="7734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" dirty="0">
                <a:solidFill>
                  <a:schemeClr val="bg1"/>
                </a:solidFill>
                <a:latin typeface="BIZ UDPGothic" panose="020B0400000000000000" pitchFamily="34" charset="-128"/>
                <a:ea typeface="BIZ UDPGothic" panose="020B0400000000000000" pitchFamily="34" charset="-128"/>
              </a:rPr>
              <a:t>▲ 動画でも ▲</a:t>
            </a:r>
            <a:endParaRPr lang="en-US" altLang="ja-JP" sz="600" dirty="0">
              <a:solidFill>
                <a:schemeClr val="bg1"/>
              </a:solidFill>
              <a:latin typeface="BIZ UDPGothic" panose="020B0400000000000000" pitchFamily="34" charset="-128"/>
              <a:ea typeface="BIZ UDPGothic" panose="020B0400000000000000" pitchFamily="34" charset="-128"/>
            </a:endParaRPr>
          </a:p>
          <a:p>
            <a:pPr algn="ctr"/>
            <a:r>
              <a:rPr lang="ja-JP" altLang="en-US" sz="600" dirty="0">
                <a:solidFill>
                  <a:schemeClr val="bg1"/>
                </a:solidFill>
                <a:latin typeface="BIZ UDPGothic" panose="020B0400000000000000" pitchFamily="34" charset="-128"/>
                <a:ea typeface="BIZ UDPGothic" panose="020B0400000000000000" pitchFamily="34" charset="-128"/>
              </a:rPr>
              <a:t>ご視聴できます</a:t>
            </a:r>
            <a:endParaRPr lang="en-US" altLang="ja-JP" sz="600" dirty="0">
              <a:solidFill>
                <a:schemeClr val="bg1"/>
              </a:solidFill>
              <a:latin typeface="BIZ UDPGothic" panose="020B0400000000000000" pitchFamily="34" charset="-128"/>
              <a:ea typeface="BIZ UDPGothic" panose="020B0400000000000000" pitchFamily="34" charset="-128"/>
            </a:endParaRPr>
          </a:p>
        </p:txBody>
      </p: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1B614379-36E9-4CCB-BE98-A7C210573783}"/>
              </a:ext>
            </a:extLst>
          </p:cNvPr>
          <p:cNvSpPr txBox="1"/>
          <p:nvPr/>
        </p:nvSpPr>
        <p:spPr>
          <a:xfrm>
            <a:off x="27384" y="68488"/>
            <a:ext cx="6858000" cy="373718"/>
          </a:xfrm>
          <a:prstGeom prst="rect">
            <a:avLst/>
          </a:prstGeom>
          <a:noFill/>
        </p:spPr>
        <p:txBody>
          <a:bodyPr wrap="square" lIns="95784" tIns="47892" rIns="95784" bIns="47892" rtlCol="0">
            <a:spAutoFit/>
          </a:bodyPr>
          <a:lstStyle/>
          <a:p>
            <a:pPr algn="ctr"/>
            <a:r>
              <a:rPr lang="ja-JP" altLang="en-US" sz="1800" dirty="0">
                <a:ln w="9525" cmpd="sng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メイリオ" panose="020B0604030504040204" pitchFamily="50" charset="-128"/>
              </a:rPr>
              <a:t>〇〇会計事務所から</a:t>
            </a:r>
            <a:r>
              <a:rPr lang="en-US" altLang="ja-JP" sz="1800" dirty="0">
                <a:ln w="9525" cmpd="sng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メイリオ" panose="020B0604030504040204" pitchFamily="50" charset="-128"/>
              </a:rPr>
              <a:t>NewsLetter</a:t>
            </a:r>
            <a:r>
              <a:rPr lang="ja-JP" altLang="en-US" sz="1800" dirty="0">
                <a:ln w="9525" cmpd="sng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メイリオ" panose="020B0604030504040204" pitchFamily="50" charset="-128"/>
              </a:rPr>
              <a:t>を配信！</a:t>
            </a:r>
            <a:endParaRPr lang="en-US" altLang="ja-JP" sz="1800" dirty="0">
              <a:ln w="9525" cmpd="sng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  <a:cs typeface="メイリオ" panose="020B0604030504040204" pitchFamily="50" charset="-128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7169CA87-335A-4735-93F9-E2D83A43DEFA}"/>
              </a:ext>
            </a:extLst>
          </p:cNvPr>
          <p:cNvSpPr/>
          <p:nvPr/>
        </p:nvSpPr>
        <p:spPr>
          <a:xfrm>
            <a:off x="5767744" y="117977"/>
            <a:ext cx="960475" cy="27610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2025</a:t>
            </a:r>
            <a:r>
              <a:rPr lang="ja-JP" altLang="en-US" sz="90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年</a:t>
            </a:r>
            <a:r>
              <a:rPr lang="en-US" altLang="ja-JP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6</a:t>
            </a:r>
            <a:r>
              <a:rPr lang="ja-JP" altLang="en-US" sz="90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月号</a:t>
            </a:r>
            <a:endParaRPr kumimoji="1" lang="ja-JP" altLang="en-US" sz="900" dirty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7991A3E9-1C34-968F-02CF-ADB0CCFBFC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9097090"/>
              </p:ext>
            </p:extLst>
          </p:nvPr>
        </p:nvGraphicFramePr>
        <p:xfrm>
          <a:off x="162568" y="3452311"/>
          <a:ext cx="6532864" cy="21336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050215">
                  <a:extLst>
                    <a:ext uri="{9D8B030D-6E8A-4147-A177-3AD203B41FA5}">
                      <a16:colId xmlns:a16="http://schemas.microsoft.com/office/drawing/2014/main" val="3614227733"/>
                    </a:ext>
                  </a:extLst>
                </a:gridCol>
                <a:gridCol w="5482649">
                  <a:extLst>
                    <a:ext uri="{9D8B030D-6E8A-4147-A177-3AD203B41FA5}">
                      <a16:colId xmlns:a16="http://schemas.microsoft.com/office/drawing/2014/main" val="3134105948"/>
                    </a:ext>
                  </a:extLst>
                </a:gridCol>
              </a:tblGrid>
              <a:tr h="205958">
                <a:tc>
                  <a:txBody>
                    <a:bodyPr/>
                    <a:lstStyle/>
                    <a:p>
                      <a:r>
                        <a:rPr lang="ja-JP" altLang="en-US" sz="1100">
                          <a:solidFill>
                            <a:srgbClr val="FFFFFF"/>
                          </a:solidFill>
                          <a:effectLst/>
                        </a:rPr>
                        <a:t>項目 </a:t>
                      </a:r>
                      <a:endParaRPr lang="ja-JP" altLang="en-US">
                        <a:effectLst/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1100">
                          <a:solidFill>
                            <a:srgbClr val="FFFFFF"/>
                          </a:solidFill>
                          <a:effectLst/>
                        </a:rPr>
                        <a:t>内容 </a:t>
                      </a:r>
                      <a:endParaRPr lang="ja-JP" altLang="en-US">
                        <a:effectLst/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4171503"/>
                  </a:ext>
                </a:extLst>
              </a:tr>
              <a:tr h="181728">
                <a:tc>
                  <a:txBody>
                    <a:bodyPr/>
                    <a:lstStyle/>
                    <a:p>
                      <a:r>
                        <a:rPr lang="ja-JP" altLang="en-US" sz="900" b="0">
                          <a:effectLst/>
                        </a:rPr>
                        <a:t>補助対象者 </a:t>
                      </a:r>
                      <a:endParaRPr lang="ja-JP" altLang="en-US" sz="900" b="0" i="0">
                        <a:effectLst/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900" b="0">
                          <a:effectLst/>
                        </a:rPr>
                        <a:t>企業の成長・拡大に向けた新規事業への挑戦を行う中小企業等 </a:t>
                      </a:r>
                      <a:endParaRPr lang="ja-JP" altLang="en-US" sz="900" b="0" i="0">
                        <a:effectLst/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6712984"/>
                  </a:ext>
                </a:extLst>
              </a:tr>
              <a:tr h="726912">
                <a:tc>
                  <a:txBody>
                    <a:bodyPr/>
                    <a:lstStyle/>
                    <a:p>
                      <a:r>
                        <a:rPr lang="ja-JP" altLang="en-US" sz="900" b="0">
                          <a:effectLst/>
                        </a:rPr>
                        <a:t>補助上限額 </a:t>
                      </a:r>
                      <a:endParaRPr lang="ja-JP" altLang="en-US" sz="900" b="0" i="0">
                        <a:effectLst/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900" b="0" dirty="0">
                          <a:effectLst/>
                        </a:rPr>
                        <a:t>従業員数</a:t>
                      </a:r>
                      <a:r>
                        <a:rPr lang="en-US" altLang="ja-JP" sz="900" b="0" dirty="0">
                          <a:effectLst/>
                        </a:rPr>
                        <a:t>20</a:t>
                      </a:r>
                      <a:r>
                        <a:rPr lang="ja-JP" altLang="en-US" sz="900" b="0" dirty="0">
                          <a:effectLst/>
                        </a:rPr>
                        <a:t>人以下　　</a:t>
                      </a:r>
                      <a:r>
                        <a:rPr lang="en-US" altLang="ja-JP" sz="900" b="0" dirty="0">
                          <a:effectLst/>
                        </a:rPr>
                        <a:t>2,500</a:t>
                      </a:r>
                      <a:r>
                        <a:rPr lang="ja-JP" altLang="en-US" sz="900" b="0" dirty="0">
                          <a:effectLst/>
                        </a:rPr>
                        <a:t>万円</a:t>
                      </a:r>
                      <a:r>
                        <a:rPr lang="en-US" altLang="ja-JP" sz="900" b="0" dirty="0">
                          <a:effectLst/>
                        </a:rPr>
                        <a:t>(3,000</a:t>
                      </a:r>
                      <a:r>
                        <a:rPr lang="ja-JP" altLang="en-US" sz="900" b="0" dirty="0">
                          <a:effectLst/>
                        </a:rPr>
                        <a:t>万円</a:t>
                      </a:r>
                      <a:r>
                        <a:rPr lang="en-US" altLang="ja-JP" sz="900" b="0" dirty="0">
                          <a:effectLst/>
                        </a:rPr>
                        <a:t>)</a:t>
                      </a:r>
                    </a:p>
                    <a:p>
                      <a:r>
                        <a:rPr lang="ja-JP" altLang="en-US" sz="900" b="0" dirty="0">
                          <a:effectLst/>
                        </a:rPr>
                        <a:t>従業員数</a:t>
                      </a:r>
                      <a:r>
                        <a:rPr lang="en-US" altLang="ja-JP" sz="900" b="0" dirty="0">
                          <a:effectLst/>
                        </a:rPr>
                        <a:t>21〜50</a:t>
                      </a:r>
                      <a:r>
                        <a:rPr lang="ja-JP" altLang="en-US" sz="900" b="0" dirty="0">
                          <a:effectLst/>
                        </a:rPr>
                        <a:t>人</a:t>
                      </a:r>
                      <a:r>
                        <a:rPr lang="en-US" altLang="ja-JP" sz="900" b="0" dirty="0">
                          <a:effectLst/>
                        </a:rPr>
                        <a:t>   4,000</a:t>
                      </a:r>
                      <a:r>
                        <a:rPr lang="ja-JP" altLang="en-US" sz="900" b="0" dirty="0">
                          <a:effectLst/>
                        </a:rPr>
                        <a:t>万円</a:t>
                      </a:r>
                      <a:r>
                        <a:rPr lang="en-US" altLang="ja-JP" sz="900" b="0" dirty="0">
                          <a:effectLst/>
                        </a:rPr>
                        <a:t>(5,000</a:t>
                      </a:r>
                      <a:r>
                        <a:rPr lang="ja-JP" altLang="en-US" sz="900" b="0" dirty="0">
                          <a:effectLst/>
                        </a:rPr>
                        <a:t>万円</a:t>
                      </a:r>
                      <a:r>
                        <a:rPr lang="en-US" altLang="ja-JP" sz="900" b="0" dirty="0">
                          <a:effectLst/>
                        </a:rPr>
                        <a:t>) </a:t>
                      </a:r>
                    </a:p>
                    <a:p>
                      <a:r>
                        <a:rPr lang="ja-JP" altLang="en-US" sz="900" b="0" dirty="0">
                          <a:effectLst/>
                        </a:rPr>
                        <a:t>従業員数</a:t>
                      </a:r>
                      <a:r>
                        <a:rPr lang="en-US" altLang="ja-JP" sz="900" b="0" dirty="0">
                          <a:effectLst/>
                        </a:rPr>
                        <a:t>51〜100</a:t>
                      </a:r>
                      <a:r>
                        <a:rPr lang="ja-JP" altLang="en-US" sz="900" b="0" dirty="0">
                          <a:effectLst/>
                        </a:rPr>
                        <a:t>人 </a:t>
                      </a:r>
                      <a:r>
                        <a:rPr lang="en-US" altLang="ja-JP" sz="900" b="0" dirty="0">
                          <a:effectLst/>
                        </a:rPr>
                        <a:t>5,500</a:t>
                      </a:r>
                      <a:r>
                        <a:rPr lang="ja-JP" altLang="en-US" sz="900" b="0" dirty="0">
                          <a:effectLst/>
                        </a:rPr>
                        <a:t>万円</a:t>
                      </a:r>
                      <a:r>
                        <a:rPr lang="en-US" altLang="ja-JP" sz="900" b="0" dirty="0">
                          <a:effectLst/>
                        </a:rPr>
                        <a:t>(7,000</a:t>
                      </a:r>
                      <a:r>
                        <a:rPr lang="ja-JP" altLang="en-US" sz="900" b="0" dirty="0">
                          <a:effectLst/>
                        </a:rPr>
                        <a:t>万円</a:t>
                      </a:r>
                      <a:r>
                        <a:rPr lang="en-US" altLang="ja-JP" sz="900" b="0" dirty="0">
                          <a:effectLst/>
                        </a:rPr>
                        <a:t>) </a:t>
                      </a:r>
                    </a:p>
                    <a:p>
                      <a:r>
                        <a:rPr lang="ja-JP" altLang="en-US" sz="900" b="0" dirty="0">
                          <a:effectLst/>
                        </a:rPr>
                        <a:t>従業員数</a:t>
                      </a:r>
                      <a:r>
                        <a:rPr lang="en-US" altLang="ja-JP" sz="900" b="0" dirty="0">
                          <a:effectLst/>
                        </a:rPr>
                        <a:t>101</a:t>
                      </a:r>
                      <a:r>
                        <a:rPr lang="ja-JP" altLang="en-US" sz="900" b="0" dirty="0">
                          <a:effectLst/>
                        </a:rPr>
                        <a:t>人以上</a:t>
                      </a:r>
                      <a:r>
                        <a:rPr lang="en-US" altLang="ja-JP" sz="900" b="0" dirty="0">
                          <a:effectLst/>
                        </a:rPr>
                        <a:t>   7,000</a:t>
                      </a:r>
                      <a:r>
                        <a:rPr lang="ja-JP" altLang="en-US" sz="900" b="0" dirty="0">
                          <a:effectLst/>
                        </a:rPr>
                        <a:t>万円</a:t>
                      </a:r>
                      <a:r>
                        <a:rPr lang="en-US" altLang="ja-JP" sz="900" b="0" dirty="0">
                          <a:effectLst/>
                        </a:rPr>
                        <a:t>(9,000</a:t>
                      </a:r>
                      <a:r>
                        <a:rPr lang="ja-JP" altLang="en-US" sz="900" b="0" dirty="0">
                          <a:effectLst/>
                        </a:rPr>
                        <a:t>万円</a:t>
                      </a:r>
                      <a:r>
                        <a:rPr lang="en-US" altLang="ja-JP" sz="900" b="0" dirty="0">
                          <a:effectLst/>
                        </a:rPr>
                        <a:t>) </a:t>
                      </a:r>
                      <a:endParaRPr lang="ja-JP" altLang="en-US" sz="900" b="0" dirty="0">
                        <a:effectLst/>
                      </a:endParaRPr>
                    </a:p>
                    <a:p>
                      <a:r>
                        <a:rPr lang="en-US" altLang="ja-JP" sz="900" b="0" dirty="0">
                          <a:effectLst/>
                        </a:rPr>
                        <a:t>※</a:t>
                      </a:r>
                      <a:r>
                        <a:rPr lang="ja-JP" altLang="en-US" sz="900" b="0" dirty="0">
                          <a:effectLst/>
                        </a:rPr>
                        <a:t>補助下限</a:t>
                      </a:r>
                      <a:r>
                        <a:rPr lang="en-US" altLang="ja-JP" sz="900" b="0" dirty="0">
                          <a:effectLst/>
                        </a:rPr>
                        <a:t>750</a:t>
                      </a:r>
                      <a:r>
                        <a:rPr lang="ja-JP" altLang="en-US" sz="900" b="0" dirty="0">
                          <a:effectLst/>
                        </a:rPr>
                        <a:t>万円 </a:t>
                      </a:r>
                      <a:endParaRPr lang="en-US" altLang="ja-JP" sz="900" b="0" dirty="0">
                        <a:effectLst/>
                      </a:endParaRPr>
                    </a:p>
                    <a:p>
                      <a:r>
                        <a:rPr lang="en-US" altLang="ja-JP" sz="900" b="0" dirty="0">
                          <a:effectLst/>
                        </a:rPr>
                        <a:t>※</a:t>
                      </a:r>
                      <a:r>
                        <a:rPr lang="ja-JP" altLang="en-US" sz="900" b="0" dirty="0">
                          <a:effectLst/>
                        </a:rPr>
                        <a:t>大幅賃上げ特例適用事業者</a:t>
                      </a:r>
                      <a:r>
                        <a:rPr lang="en-US" altLang="ja-JP" sz="900" b="0" dirty="0">
                          <a:effectLst/>
                        </a:rPr>
                        <a:t>(</a:t>
                      </a:r>
                      <a:r>
                        <a:rPr lang="ja-JP" altLang="en-US" sz="900" b="0" dirty="0">
                          <a:effectLst/>
                        </a:rPr>
                        <a:t>事業終了時点で①事業場内最低賃金</a:t>
                      </a:r>
                      <a:r>
                        <a:rPr lang="en-US" altLang="ja-JP" sz="900" b="0" dirty="0">
                          <a:effectLst/>
                        </a:rPr>
                        <a:t>+50</a:t>
                      </a:r>
                      <a:r>
                        <a:rPr lang="ja-JP" altLang="en-US" sz="900" b="0" dirty="0">
                          <a:effectLst/>
                        </a:rPr>
                        <a:t>円、②給与支給総額</a:t>
                      </a:r>
                      <a:r>
                        <a:rPr lang="en-US" altLang="ja-JP" sz="900" b="0" dirty="0">
                          <a:effectLst/>
                        </a:rPr>
                        <a:t>+6%</a:t>
                      </a:r>
                      <a:r>
                        <a:rPr lang="ja-JP" altLang="en-US" sz="900" b="0" dirty="0">
                          <a:effectLst/>
                        </a:rPr>
                        <a:t>を達成</a:t>
                      </a:r>
                      <a:r>
                        <a:rPr lang="en-US" altLang="ja-JP" sz="900" b="0" dirty="0">
                          <a:effectLst/>
                        </a:rPr>
                        <a:t>)</a:t>
                      </a:r>
                      <a:r>
                        <a:rPr lang="ja-JP" altLang="en-US" sz="900" b="0" dirty="0">
                          <a:effectLst/>
                        </a:rPr>
                        <a:t>の場合、補助上限額を上乗せ。</a:t>
                      </a:r>
                      <a:r>
                        <a:rPr lang="en-US" altLang="ja-JP" sz="900" b="0" dirty="0">
                          <a:effectLst/>
                        </a:rPr>
                        <a:t>(</a:t>
                      </a:r>
                      <a:r>
                        <a:rPr lang="ja-JP" altLang="en-US" sz="900" b="0" dirty="0">
                          <a:effectLst/>
                        </a:rPr>
                        <a:t>上記カッコ内の金額は特例適用後上限額</a:t>
                      </a:r>
                      <a:r>
                        <a:rPr lang="en-US" altLang="ja-JP" sz="900" b="0" dirty="0">
                          <a:effectLst/>
                        </a:rPr>
                        <a:t>) </a:t>
                      </a:r>
                      <a:endParaRPr lang="ja-JP" altLang="en-US" sz="900" b="0" i="0" dirty="0">
                        <a:effectLst/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42386196"/>
                  </a:ext>
                </a:extLst>
              </a:tr>
              <a:tr h="181728">
                <a:tc>
                  <a:txBody>
                    <a:bodyPr/>
                    <a:lstStyle/>
                    <a:p>
                      <a:r>
                        <a:rPr lang="ja-JP" altLang="en-US" sz="900" b="0">
                          <a:effectLst/>
                        </a:rPr>
                        <a:t>補助率 </a:t>
                      </a:r>
                      <a:endParaRPr lang="ja-JP" altLang="en-US" sz="900" b="0" i="0">
                        <a:effectLst/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900" b="0" dirty="0">
                          <a:effectLst/>
                        </a:rPr>
                        <a:t>1/2 </a:t>
                      </a:r>
                      <a:endParaRPr lang="ja-JP" altLang="en-US" sz="900" b="0" i="0">
                        <a:effectLst/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452627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ja-JP" altLang="en-US" sz="900" b="0">
                          <a:effectLst/>
                        </a:rPr>
                        <a:t>補助対象経費 </a:t>
                      </a:r>
                      <a:endParaRPr lang="ja-JP" altLang="en-US" sz="900" b="0" i="0">
                        <a:effectLst/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900" b="0" dirty="0">
                          <a:effectLst/>
                        </a:rPr>
                        <a:t>建物費、構築物費、機械装置・システム構築費、技術導入費、専門家経費、運搬費、クラウドサービス利用費、外注費、知的財産権等関連経費、広告宣伝・販売促進費 </a:t>
                      </a:r>
                      <a:endParaRPr lang="ja-JP" altLang="en-US" sz="900" b="0" i="0" dirty="0">
                        <a:effectLst/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4707109"/>
                  </a:ext>
                </a:extLst>
              </a:tr>
            </a:tbl>
          </a:graphicData>
        </a:graphic>
      </p:graphicFrame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A6710710-3C98-DCF7-55E8-56B6B665747A}"/>
              </a:ext>
            </a:extLst>
          </p:cNvPr>
          <p:cNvSpPr txBox="1"/>
          <p:nvPr/>
        </p:nvSpPr>
        <p:spPr>
          <a:xfrm>
            <a:off x="197673" y="6079802"/>
            <a:ext cx="16374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b="1" spc="-150" dirty="0">
                <a:solidFill>
                  <a:schemeClr val="accent6">
                    <a:lumMod val="7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9,000</a:t>
            </a:r>
            <a:r>
              <a:rPr kumimoji="1" lang="ja-JP" altLang="en-US" sz="1400" b="1" spc="-150" dirty="0">
                <a:solidFill>
                  <a:schemeClr val="accent6">
                    <a:lumMod val="7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万円</a:t>
            </a: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B3DBD282-ED71-3B48-7B8F-71BFA1C6C149}"/>
              </a:ext>
            </a:extLst>
          </p:cNvPr>
          <p:cNvSpPr txBox="1"/>
          <p:nvPr/>
        </p:nvSpPr>
        <p:spPr>
          <a:xfrm>
            <a:off x="403410" y="6624323"/>
            <a:ext cx="11360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00" b="1">
                <a:solidFill>
                  <a:schemeClr val="tx2"/>
                </a:solidFill>
                <a:effectLst/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（補助率</a:t>
            </a:r>
            <a:r>
              <a:rPr lang="en-US" altLang="ja-JP" sz="1000" b="1" dirty="0">
                <a:solidFill>
                  <a:schemeClr val="tx2"/>
                </a:solidFill>
                <a:effectLst/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1/2</a:t>
            </a:r>
            <a:r>
              <a:rPr lang="ja-JP" altLang="en-US" sz="1000" b="1">
                <a:solidFill>
                  <a:schemeClr val="tx2"/>
                </a:solidFill>
                <a:effectLst/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）</a:t>
            </a:r>
            <a:endParaRPr lang="ja-JP" altLang="en-US" sz="700" b="1" dirty="0">
              <a:solidFill>
                <a:schemeClr val="tx2"/>
              </a:solidFill>
              <a:effectLst/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E1D3D08D-806E-A5CB-642B-3CAFB6A37079}"/>
              </a:ext>
            </a:extLst>
          </p:cNvPr>
          <p:cNvSpPr/>
          <p:nvPr/>
        </p:nvSpPr>
        <p:spPr>
          <a:xfrm>
            <a:off x="162569" y="2244744"/>
            <a:ext cx="3413986" cy="8500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BIZ UDPGothic" panose="020B0400000000000000" pitchFamily="34" charset="-128"/>
              <a:ea typeface="BIZ UDPGothic" panose="020B0400000000000000" pitchFamily="34" charset="-128"/>
            </a:endParaRP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76C48D9C-1D4F-1E4E-E2F2-59C2EBB63902}"/>
              </a:ext>
            </a:extLst>
          </p:cNvPr>
          <p:cNvSpPr/>
          <p:nvPr/>
        </p:nvSpPr>
        <p:spPr>
          <a:xfrm>
            <a:off x="188640" y="2348012"/>
            <a:ext cx="3310002" cy="741105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ja-JP" altLang="en-US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既存の事業とは異なる、新市場・高付加価値事業への進出にかかる</a:t>
            </a:r>
            <a:r>
              <a:rPr lang="ja-JP" altLang="en-US" sz="1000" b="1" dirty="0">
                <a:solidFill>
                  <a:srgbClr val="FF0000"/>
                </a:solidFill>
                <a:latin typeface="+mj-ea"/>
                <a:ea typeface="+mj-ea"/>
              </a:rPr>
              <a:t>設備投資等を支援し、新規事業への挑戦を後押し。</a:t>
            </a:r>
            <a:r>
              <a:rPr lang="ja-JP" altLang="en-US" sz="1000" b="1" dirty="0">
                <a:solidFill>
                  <a:schemeClr val="tx1"/>
                </a:solidFill>
                <a:latin typeface="+mj-ea"/>
                <a:ea typeface="+mj-ea"/>
              </a:rPr>
              <a:t>中⼩企業の⽣産性・収益の向上を図りつつ、</a:t>
            </a:r>
            <a:r>
              <a:rPr lang="ja-JP" altLang="en-US" sz="1000" b="1" dirty="0">
                <a:solidFill>
                  <a:srgbClr val="FF0000"/>
                </a:solidFill>
                <a:latin typeface="+mj-ea"/>
                <a:ea typeface="+mj-ea"/>
              </a:rPr>
              <a:t>従業員の賃上げにつなげていくことを</a:t>
            </a:r>
            <a:r>
              <a:rPr lang="ja-JP" altLang="en-US" sz="1000" b="1" dirty="0">
                <a:solidFill>
                  <a:srgbClr val="FF0000"/>
                </a:solidFill>
                <a:latin typeface="+mn-ea"/>
              </a:rPr>
              <a:t>⽬</a:t>
            </a:r>
            <a:r>
              <a:rPr lang="ja-JP" altLang="en-US" sz="1000" b="1" dirty="0">
                <a:solidFill>
                  <a:srgbClr val="FF0000"/>
                </a:solidFill>
                <a:latin typeface="+mj-ea"/>
                <a:ea typeface="+mj-ea"/>
              </a:rPr>
              <a:t>的</a:t>
            </a:r>
            <a:r>
              <a:rPr lang="ja-JP" altLang="en-US" sz="1000" b="1" dirty="0">
                <a:solidFill>
                  <a:schemeClr val="tx1"/>
                </a:solidFill>
                <a:latin typeface="+mj-ea"/>
                <a:ea typeface="+mj-ea"/>
              </a:rPr>
              <a:t>としています。</a:t>
            </a:r>
            <a:endParaRPr lang="ja-JP" altLang="en-US" sz="1000" b="1" dirty="0">
              <a:solidFill>
                <a:schemeClr val="tx1"/>
              </a:solidFill>
              <a:effectLst/>
              <a:latin typeface="+mj-ea"/>
              <a:ea typeface="+mj-ea"/>
            </a:endParaRPr>
          </a:p>
        </p:txBody>
      </p:sp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068FD8CA-C39C-E2B7-45A3-0843EEE8A8A1}"/>
              </a:ext>
            </a:extLst>
          </p:cNvPr>
          <p:cNvSpPr txBox="1"/>
          <p:nvPr/>
        </p:nvSpPr>
        <p:spPr>
          <a:xfrm>
            <a:off x="162568" y="2081678"/>
            <a:ext cx="2471977" cy="253916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pPr>
              <a:spcAft>
                <a:spcPts val="300"/>
              </a:spcAft>
            </a:pPr>
            <a:r>
              <a:rPr lang="ja-JP" altLang="en-US" sz="1050" b="1">
                <a:solidFill>
                  <a:schemeClr val="bg1"/>
                </a:solidFill>
                <a:latin typeface="BIZ UDPGothic" panose="020B0400000000000000" pitchFamily="34" charset="-128"/>
                <a:ea typeface="BIZ UDPGothic" panose="020B0400000000000000" pitchFamily="34" charset="-128"/>
              </a:rPr>
              <a:t>中小企業新事業進出補助金と</a:t>
            </a:r>
            <a:r>
              <a:rPr lang="ja-JP" altLang="en-US" sz="1050" b="1" dirty="0">
                <a:solidFill>
                  <a:schemeClr val="bg1"/>
                </a:solidFill>
                <a:latin typeface="BIZ UDPGothic" panose="020B0400000000000000" pitchFamily="34" charset="-128"/>
                <a:ea typeface="BIZ UDPGothic" panose="020B0400000000000000" pitchFamily="34" charset="-128"/>
              </a:rPr>
              <a:t>は？</a:t>
            </a:r>
            <a:endParaRPr kumimoji="1" lang="ja-JP" altLang="en-US" sz="1050" b="1" dirty="0">
              <a:solidFill>
                <a:schemeClr val="bg1"/>
              </a:solidFill>
              <a:latin typeface="BIZ UDPGothic" panose="020B0400000000000000" pitchFamily="34" charset="-128"/>
              <a:ea typeface="BIZ UDPGothic" panose="020B0400000000000000" pitchFamily="34" charset="-128"/>
            </a:endParaRPr>
          </a:p>
        </p:txBody>
      </p:sp>
      <p:sp>
        <p:nvSpPr>
          <p:cNvPr id="84" name="テキスト ボックス 83">
            <a:extLst>
              <a:ext uri="{FF2B5EF4-FFF2-40B4-BE49-F238E27FC236}">
                <a16:creationId xmlns:a16="http://schemas.microsoft.com/office/drawing/2014/main" id="{DF575ED6-1730-E9FB-44B7-70424D020E10}"/>
              </a:ext>
            </a:extLst>
          </p:cNvPr>
          <p:cNvSpPr txBox="1"/>
          <p:nvPr/>
        </p:nvSpPr>
        <p:spPr>
          <a:xfrm>
            <a:off x="148114" y="5817096"/>
            <a:ext cx="1739579" cy="253916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kumimoji="1" lang="ja-JP" altLang="en-US" sz="1050" b="1">
                <a:solidFill>
                  <a:schemeClr val="bg1"/>
                </a:solidFill>
                <a:latin typeface="BIZ UDPGothic" panose="020B0400000000000000" pitchFamily="34" charset="-128"/>
                <a:ea typeface="BIZ UDPGothic" panose="020B0400000000000000" pitchFamily="34" charset="-128"/>
              </a:rPr>
              <a:t>補助上限額</a:t>
            </a:r>
          </a:p>
        </p:txBody>
      </p:sp>
      <p:sp>
        <p:nvSpPr>
          <p:cNvPr id="86" name="テキスト ボックス 85">
            <a:extLst>
              <a:ext uri="{FF2B5EF4-FFF2-40B4-BE49-F238E27FC236}">
                <a16:creationId xmlns:a16="http://schemas.microsoft.com/office/drawing/2014/main" id="{2AE65836-7B3C-922B-188C-08CF613C7FFF}"/>
              </a:ext>
            </a:extLst>
          </p:cNvPr>
          <p:cNvSpPr txBox="1"/>
          <p:nvPr/>
        </p:nvSpPr>
        <p:spPr>
          <a:xfrm>
            <a:off x="2022069" y="5817096"/>
            <a:ext cx="4686069" cy="253916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kumimoji="1" lang="ja-JP" altLang="en-US" sz="1050" b="1">
                <a:solidFill>
                  <a:schemeClr val="bg1"/>
                </a:solidFill>
                <a:latin typeface="BIZ UDPGothic" panose="020B0400000000000000" pitchFamily="34" charset="-128"/>
                <a:ea typeface="BIZ UDPGothic" panose="020B0400000000000000" pitchFamily="34" charset="-128"/>
              </a:rPr>
              <a:t>活用イメージ</a:t>
            </a:r>
          </a:p>
        </p:txBody>
      </p:sp>
      <p:sp>
        <p:nvSpPr>
          <p:cNvPr id="87" name="正方形/長方形 86">
            <a:extLst>
              <a:ext uri="{FF2B5EF4-FFF2-40B4-BE49-F238E27FC236}">
                <a16:creationId xmlns:a16="http://schemas.microsoft.com/office/drawing/2014/main" id="{A1B4B5F0-FE8F-2AB3-3080-F2F76AE9C869}"/>
              </a:ext>
            </a:extLst>
          </p:cNvPr>
          <p:cNvSpPr/>
          <p:nvPr/>
        </p:nvSpPr>
        <p:spPr>
          <a:xfrm>
            <a:off x="2190948" y="6228428"/>
            <a:ext cx="2091182" cy="500492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ts val="1380"/>
              </a:lnSpc>
            </a:pPr>
            <a:r>
              <a:rPr lang="ja-JP" altLang="en-US" sz="900">
                <a:solidFill>
                  <a:schemeClr val="tx1">
                    <a:lumMod val="95000"/>
                    <a:lumOff val="5000"/>
                  </a:schemeClr>
                </a:solidFill>
              </a:rPr>
              <a:t>機械加工業でのノウハウを活かして、新たに半導体製造装置部品の</a:t>
            </a:r>
            <a:endParaRPr lang="en-US" altLang="ja-JP" sz="9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lnSpc>
                <a:spcPts val="1380"/>
              </a:lnSpc>
            </a:pPr>
            <a:r>
              <a:rPr lang="ja-JP" altLang="en-US" sz="900">
                <a:solidFill>
                  <a:schemeClr val="tx1">
                    <a:lumMod val="95000"/>
                    <a:lumOff val="5000"/>
                  </a:schemeClr>
                </a:solidFill>
              </a:rPr>
              <a:t>製造に挑戦。</a:t>
            </a:r>
            <a:endParaRPr lang="ja-JP" altLang="en-US" sz="900">
              <a:solidFill>
                <a:schemeClr val="tx1">
                  <a:lumMod val="95000"/>
                  <a:lumOff val="5000"/>
                </a:schemeClr>
              </a:solidFill>
              <a:effectLst/>
            </a:endParaRPr>
          </a:p>
        </p:txBody>
      </p:sp>
      <p:sp>
        <p:nvSpPr>
          <p:cNvPr id="92" name="正方形/長方形 91">
            <a:extLst>
              <a:ext uri="{FF2B5EF4-FFF2-40B4-BE49-F238E27FC236}">
                <a16:creationId xmlns:a16="http://schemas.microsoft.com/office/drawing/2014/main" id="{C33B98CE-EBFA-C88F-3BF9-B0725FE087D6}"/>
              </a:ext>
            </a:extLst>
          </p:cNvPr>
          <p:cNvSpPr/>
          <p:nvPr/>
        </p:nvSpPr>
        <p:spPr>
          <a:xfrm>
            <a:off x="4484859" y="6204842"/>
            <a:ext cx="2179743" cy="615974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ts val="1380"/>
              </a:lnSpc>
            </a:pPr>
            <a:r>
              <a:rPr lang="ja-JP" altLang="en-US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医療機器製造の技術を活かして</a:t>
            </a:r>
            <a:br>
              <a:rPr lang="en-US" altLang="ja-JP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ja-JP" altLang="en-US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蒸留所を建設し、</a:t>
            </a:r>
            <a:endParaRPr lang="en-US" altLang="ja-JP" sz="9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lnSpc>
                <a:spcPts val="1380"/>
              </a:lnSpc>
            </a:pPr>
            <a:r>
              <a:rPr lang="ja-JP" altLang="en-US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ウイスキー製造業に進出。</a:t>
            </a:r>
            <a:endParaRPr lang="ja-JP" altLang="en-US" sz="900" dirty="0">
              <a:solidFill>
                <a:schemeClr val="tx1">
                  <a:lumMod val="95000"/>
                  <a:lumOff val="5000"/>
                </a:schemeClr>
              </a:solidFill>
              <a:effectLst/>
            </a:endParaRPr>
          </a:p>
        </p:txBody>
      </p:sp>
      <p:sp>
        <p:nvSpPr>
          <p:cNvPr id="99" name="テキスト ボックス 98">
            <a:extLst>
              <a:ext uri="{FF2B5EF4-FFF2-40B4-BE49-F238E27FC236}">
                <a16:creationId xmlns:a16="http://schemas.microsoft.com/office/drawing/2014/main" id="{D367188F-173E-D6E1-CB22-06F746827151}"/>
              </a:ext>
            </a:extLst>
          </p:cNvPr>
          <p:cNvSpPr txBox="1"/>
          <p:nvPr/>
        </p:nvSpPr>
        <p:spPr>
          <a:xfrm>
            <a:off x="168194" y="3152800"/>
            <a:ext cx="6501166" cy="253916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kumimoji="1" lang="ja-JP" altLang="en-US" sz="1050" b="1">
                <a:solidFill>
                  <a:schemeClr val="bg1"/>
                </a:solidFill>
                <a:latin typeface="BIZ UDPGothic" panose="020B0400000000000000" pitchFamily="34" charset="-128"/>
                <a:ea typeface="BIZ UDPGothic" panose="020B0400000000000000" pitchFamily="34" charset="-128"/>
              </a:rPr>
              <a:t>補助事業概要</a:t>
            </a:r>
          </a:p>
        </p:txBody>
      </p:sp>
      <p:pic>
        <p:nvPicPr>
          <p:cNvPr id="129" name="図 128" descr="おもちゃ, レゴ が含まれている画像&#10;&#10;AI 生成コンテンツは誤りを含む可能性があります。">
            <a:extLst>
              <a:ext uri="{FF2B5EF4-FFF2-40B4-BE49-F238E27FC236}">
                <a16:creationId xmlns:a16="http://schemas.microsoft.com/office/drawing/2014/main" id="{4CEC323D-96DC-0814-9453-AF06F39804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1169" y="2131634"/>
            <a:ext cx="985943" cy="877150"/>
          </a:xfrm>
          <a:prstGeom prst="rect">
            <a:avLst/>
          </a:prstGeom>
        </p:spPr>
      </p:pic>
      <p:pic>
        <p:nvPicPr>
          <p:cNvPr id="131" name="図 130" descr="Cgで描かれた建物&#10;&#10;AI 生成コンテンツは誤りを含む可能性があります。">
            <a:extLst>
              <a:ext uri="{FF2B5EF4-FFF2-40B4-BE49-F238E27FC236}">
                <a16:creationId xmlns:a16="http://schemas.microsoft.com/office/drawing/2014/main" id="{1F9F5622-2305-419A-035A-EC36E31F09B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6447" y="2381861"/>
            <a:ext cx="547732" cy="600738"/>
          </a:xfrm>
          <a:prstGeom prst="rect">
            <a:avLst/>
          </a:prstGeom>
        </p:spPr>
      </p:pic>
      <p:pic>
        <p:nvPicPr>
          <p:cNvPr id="133" name="図 132" descr="レゴ, おもちゃ が含まれている画像&#10;&#10;AI 生成コンテンツは誤りを含む可能性があります。">
            <a:extLst>
              <a:ext uri="{FF2B5EF4-FFF2-40B4-BE49-F238E27FC236}">
                <a16:creationId xmlns:a16="http://schemas.microsoft.com/office/drawing/2014/main" id="{5EAAA1D3-1590-87BB-BCEF-7F334B45CFD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2700" y="1997231"/>
            <a:ext cx="1606660" cy="1083561"/>
          </a:xfrm>
          <a:prstGeom prst="rect">
            <a:avLst/>
          </a:prstGeom>
        </p:spPr>
      </p:pic>
      <p:sp>
        <p:nvSpPr>
          <p:cNvPr id="146" name="円/楕円 145">
            <a:extLst>
              <a:ext uri="{FF2B5EF4-FFF2-40B4-BE49-F238E27FC236}">
                <a16:creationId xmlns:a16="http://schemas.microsoft.com/office/drawing/2014/main" id="{26EA1D6F-5ED8-0D25-3B4E-0C3A648BDABA}"/>
              </a:ext>
            </a:extLst>
          </p:cNvPr>
          <p:cNvSpPr/>
          <p:nvPr/>
        </p:nvSpPr>
        <p:spPr>
          <a:xfrm>
            <a:off x="2033612" y="6106194"/>
            <a:ext cx="251960" cy="25196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300" b="1" dirty="0"/>
              <a:t>1</a:t>
            </a:r>
            <a:endParaRPr kumimoji="1" lang="ja-JP" altLang="en-US" sz="1300" b="1"/>
          </a:p>
        </p:txBody>
      </p:sp>
      <p:sp>
        <p:nvSpPr>
          <p:cNvPr id="148" name="円/楕円 147">
            <a:extLst>
              <a:ext uri="{FF2B5EF4-FFF2-40B4-BE49-F238E27FC236}">
                <a16:creationId xmlns:a16="http://schemas.microsoft.com/office/drawing/2014/main" id="{8AD30582-F0A9-4872-D507-A02DAAA92337}"/>
              </a:ext>
            </a:extLst>
          </p:cNvPr>
          <p:cNvSpPr/>
          <p:nvPr/>
        </p:nvSpPr>
        <p:spPr>
          <a:xfrm>
            <a:off x="4336111" y="6106194"/>
            <a:ext cx="251960" cy="25196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300" b="1" dirty="0"/>
              <a:t>2</a:t>
            </a:r>
            <a:endParaRPr kumimoji="1" lang="ja-JP" altLang="en-US" sz="1300" b="1"/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ECADA77D-A676-384D-89FF-76821B4C81C1}"/>
              </a:ext>
            </a:extLst>
          </p:cNvPr>
          <p:cNvGrpSpPr/>
          <p:nvPr/>
        </p:nvGrpSpPr>
        <p:grpSpPr>
          <a:xfrm>
            <a:off x="6042727" y="6361444"/>
            <a:ext cx="517308" cy="569267"/>
            <a:chOff x="6008036" y="6499022"/>
            <a:chExt cx="547182" cy="602142"/>
          </a:xfrm>
          <a:effectLst>
            <a:outerShdw blurRad="95932" dist="84289" dir="5400000" sx="70000" sy="70000" algn="ctr" rotWithShape="0">
              <a:srgbClr val="000000">
                <a:alpha val="85855"/>
              </a:srgbClr>
            </a:outerShdw>
          </a:effectLst>
        </p:grpSpPr>
        <p:pic>
          <p:nvPicPr>
            <p:cNvPr id="145" name="図 144" descr="アイコン&#10;&#10;AI 生成コンテンツは誤りを含む可能性があります。">
              <a:extLst>
                <a:ext uri="{FF2B5EF4-FFF2-40B4-BE49-F238E27FC236}">
                  <a16:creationId xmlns:a16="http://schemas.microsoft.com/office/drawing/2014/main" id="{77066DB0-3E82-CCC1-0FAF-5500198F074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6265429" y="6499022"/>
              <a:ext cx="289789" cy="588061"/>
            </a:xfrm>
            <a:prstGeom prst="rect">
              <a:avLst/>
            </a:prstGeom>
            <a:effectLst/>
          </p:spPr>
        </p:pic>
        <p:pic>
          <p:nvPicPr>
            <p:cNvPr id="143" name="図 142" descr="アイコン&#10;&#10;AI 生成コンテンツは誤りを含む可能性があります。">
              <a:extLst>
                <a:ext uri="{FF2B5EF4-FFF2-40B4-BE49-F238E27FC236}">
                  <a16:creationId xmlns:a16="http://schemas.microsoft.com/office/drawing/2014/main" id="{0C3963E0-87AB-B63C-1FE9-E3AEC0B46D4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6008036" y="6540203"/>
              <a:ext cx="297257" cy="560961"/>
            </a:xfrm>
            <a:prstGeom prst="rect">
              <a:avLst/>
            </a:prstGeom>
            <a:effectLst/>
          </p:spPr>
        </p:pic>
      </p:grpSp>
      <p:sp>
        <p:nvSpPr>
          <p:cNvPr id="101" name="テキスト ボックス 100">
            <a:extLst>
              <a:ext uri="{FF2B5EF4-FFF2-40B4-BE49-F238E27FC236}">
                <a16:creationId xmlns:a16="http://schemas.microsoft.com/office/drawing/2014/main" id="{69E7A6E1-20E6-84EC-D508-DC34A1E9A0AE}"/>
              </a:ext>
            </a:extLst>
          </p:cNvPr>
          <p:cNvSpPr txBox="1"/>
          <p:nvPr/>
        </p:nvSpPr>
        <p:spPr>
          <a:xfrm>
            <a:off x="137543" y="6953984"/>
            <a:ext cx="1739579" cy="253916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ja-JP" altLang="en-US" sz="1050" b="1">
                <a:solidFill>
                  <a:schemeClr val="bg1"/>
                </a:solidFill>
                <a:latin typeface="BIZ UDPGothic" panose="020B0400000000000000" pitchFamily="34" charset="-128"/>
                <a:ea typeface="BIZ UDPGothic" panose="020B0400000000000000" pitchFamily="34" charset="-128"/>
              </a:rPr>
              <a:t>事業スキーム</a:t>
            </a:r>
            <a:endParaRPr kumimoji="1" lang="ja-JP" altLang="en-US" sz="1050" b="1">
              <a:solidFill>
                <a:schemeClr val="bg1"/>
              </a:solidFill>
              <a:latin typeface="BIZ UDPGothic" panose="020B0400000000000000" pitchFamily="34" charset="-128"/>
              <a:ea typeface="BIZ UDPGothic" panose="020B0400000000000000" pitchFamily="34" charset="-128"/>
            </a:endParaRPr>
          </a:p>
        </p:txBody>
      </p:sp>
      <p:grpSp>
        <p:nvGrpSpPr>
          <p:cNvPr id="127" name="グループ化 126">
            <a:extLst>
              <a:ext uri="{FF2B5EF4-FFF2-40B4-BE49-F238E27FC236}">
                <a16:creationId xmlns:a16="http://schemas.microsoft.com/office/drawing/2014/main" id="{D4340597-174E-52CB-2001-6F8993FAB36B}"/>
              </a:ext>
            </a:extLst>
          </p:cNvPr>
          <p:cNvGrpSpPr/>
          <p:nvPr/>
        </p:nvGrpSpPr>
        <p:grpSpPr>
          <a:xfrm>
            <a:off x="160879" y="7293924"/>
            <a:ext cx="5209303" cy="1168963"/>
            <a:chOff x="284478" y="4906922"/>
            <a:chExt cx="5464299" cy="1168963"/>
          </a:xfrm>
        </p:grpSpPr>
        <p:sp>
          <p:nvSpPr>
            <p:cNvPr id="110" name="フローチャート: 他ページ結合子 109">
              <a:extLst>
                <a:ext uri="{FF2B5EF4-FFF2-40B4-BE49-F238E27FC236}">
                  <a16:creationId xmlns:a16="http://schemas.microsoft.com/office/drawing/2014/main" id="{05692537-D6EE-9892-F948-20823DA6E4E6}"/>
                </a:ext>
              </a:extLst>
            </p:cNvPr>
            <p:cNvSpPr/>
            <p:nvPr/>
          </p:nvSpPr>
          <p:spPr>
            <a:xfrm rot="16200000">
              <a:off x="4419286" y="4741902"/>
              <a:ext cx="973905" cy="1685077"/>
            </a:xfrm>
            <a:prstGeom prst="flowChartOffpageConnector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フローチャート: 他ページ結合子 107">
              <a:extLst>
                <a:ext uri="{FF2B5EF4-FFF2-40B4-BE49-F238E27FC236}">
                  <a16:creationId xmlns:a16="http://schemas.microsoft.com/office/drawing/2014/main" id="{3AEB9F0B-D892-D2D2-CCF4-BE63DA05C102}"/>
                </a:ext>
              </a:extLst>
            </p:cNvPr>
            <p:cNvSpPr/>
            <p:nvPr/>
          </p:nvSpPr>
          <p:spPr>
            <a:xfrm rot="16200000">
              <a:off x="3116371" y="4468137"/>
              <a:ext cx="978869" cy="2236628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8000 h 10000"/>
                <a:gd name="connsiteX3" fmla="*/ 5000 w 10000"/>
                <a:gd name="connsiteY3" fmla="*/ 10000 h 10000"/>
                <a:gd name="connsiteX4" fmla="*/ 0 w 10000"/>
                <a:gd name="connsiteY4" fmla="*/ 8000 h 10000"/>
                <a:gd name="connsiteX5" fmla="*/ 0 w 10000"/>
                <a:gd name="connsiteY5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9949 w 10000"/>
                <a:gd name="connsiteY2" fmla="*/ 8917 h 10000"/>
                <a:gd name="connsiteX3" fmla="*/ 5000 w 10000"/>
                <a:gd name="connsiteY3" fmla="*/ 10000 h 10000"/>
                <a:gd name="connsiteX4" fmla="*/ 0 w 10000"/>
                <a:gd name="connsiteY4" fmla="*/ 8000 h 10000"/>
                <a:gd name="connsiteX5" fmla="*/ 0 w 10000"/>
                <a:gd name="connsiteY5" fmla="*/ 0 h 10000"/>
                <a:gd name="connsiteX0" fmla="*/ 51 w 10051"/>
                <a:gd name="connsiteY0" fmla="*/ 0 h 10000"/>
                <a:gd name="connsiteX1" fmla="*/ 10051 w 10051"/>
                <a:gd name="connsiteY1" fmla="*/ 0 h 10000"/>
                <a:gd name="connsiteX2" fmla="*/ 10000 w 10051"/>
                <a:gd name="connsiteY2" fmla="*/ 8917 h 10000"/>
                <a:gd name="connsiteX3" fmla="*/ 5051 w 10051"/>
                <a:gd name="connsiteY3" fmla="*/ 10000 h 10000"/>
                <a:gd name="connsiteX4" fmla="*/ 0 w 10051"/>
                <a:gd name="connsiteY4" fmla="*/ 9043 h 10000"/>
                <a:gd name="connsiteX5" fmla="*/ 51 w 10051"/>
                <a:gd name="connsiteY5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51" h="10000">
                  <a:moveTo>
                    <a:pt x="51" y="0"/>
                  </a:moveTo>
                  <a:lnTo>
                    <a:pt x="10051" y="0"/>
                  </a:lnTo>
                  <a:cubicBezTo>
                    <a:pt x="10034" y="2972"/>
                    <a:pt x="10017" y="5945"/>
                    <a:pt x="10000" y="8917"/>
                  </a:cubicBezTo>
                  <a:lnTo>
                    <a:pt x="5051" y="10000"/>
                  </a:lnTo>
                  <a:lnTo>
                    <a:pt x="0" y="9043"/>
                  </a:lnTo>
                  <a:cubicBezTo>
                    <a:pt x="17" y="6029"/>
                    <a:pt x="34" y="3014"/>
                    <a:pt x="51" y="0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ローチャート: 他ページ結合子 107">
              <a:extLst>
                <a:ext uri="{FF2B5EF4-FFF2-40B4-BE49-F238E27FC236}">
                  <a16:creationId xmlns:a16="http://schemas.microsoft.com/office/drawing/2014/main" id="{53EFE328-5C43-FA48-D297-04D722B2C6ED}"/>
                </a:ext>
              </a:extLst>
            </p:cNvPr>
            <p:cNvSpPr/>
            <p:nvPr/>
          </p:nvSpPr>
          <p:spPr>
            <a:xfrm rot="16200000">
              <a:off x="1312438" y="4506332"/>
              <a:ext cx="978869" cy="2160238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8000 h 10000"/>
                <a:gd name="connsiteX3" fmla="*/ 5000 w 10000"/>
                <a:gd name="connsiteY3" fmla="*/ 10000 h 10000"/>
                <a:gd name="connsiteX4" fmla="*/ 0 w 10000"/>
                <a:gd name="connsiteY4" fmla="*/ 8000 h 10000"/>
                <a:gd name="connsiteX5" fmla="*/ 0 w 10000"/>
                <a:gd name="connsiteY5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9949 w 10000"/>
                <a:gd name="connsiteY2" fmla="*/ 8917 h 10000"/>
                <a:gd name="connsiteX3" fmla="*/ 5000 w 10000"/>
                <a:gd name="connsiteY3" fmla="*/ 10000 h 10000"/>
                <a:gd name="connsiteX4" fmla="*/ 0 w 10000"/>
                <a:gd name="connsiteY4" fmla="*/ 8000 h 10000"/>
                <a:gd name="connsiteX5" fmla="*/ 0 w 10000"/>
                <a:gd name="connsiteY5" fmla="*/ 0 h 10000"/>
                <a:gd name="connsiteX0" fmla="*/ 51 w 10051"/>
                <a:gd name="connsiteY0" fmla="*/ 0 h 10000"/>
                <a:gd name="connsiteX1" fmla="*/ 10051 w 10051"/>
                <a:gd name="connsiteY1" fmla="*/ 0 h 10000"/>
                <a:gd name="connsiteX2" fmla="*/ 10000 w 10051"/>
                <a:gd name="connsiteY2" fmla="*/ 8917 h 10000"/>
                <a:gd name="connsiteX3" fmla="*/ 5051 w 10051"/>
                <a:gd name="connsiteY3" fmla="*/ 10000 h 10000"/>
                <a:gd name="connsiteX4" fmla="*/ 0 w 10051"/>
                <a:gd name="connsiteY4" fmla="*/ 9043 h 10000"/>
                <a:gd name="connsiteX5" fmla="*/ 51 w 10051"/>
                <a:gd name="connsiteY5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51" h="10000">
                  <a:moveTo>
                    <a:pt x="51" y="0"/>
                  </a:moveTo>
                  <a:lnTo>
                    <a:pt x="10051" y="0"/>
                  </a:lnTo>
                  <a:cubicBezTo>
                    <a:pt x="10034" y="2972"/>
                    <a:pt x="10017" y="5945"/>
                    <a:pt x="10000" y="8917"/>
                  </a:cubicBezTo>
                  <a:lnTo>
                    <a:pt x="5051" y="10000"/>
                  </a:lnTo>
                  <a:lnTo>
                    <a:pt x="0" y="9043"/>
                  </a:lnTo>
                  <a:cubicBezTo>
                    <a:pt x="17" y="6029"/>
                    <a:pt x="34" y="3014"/>
                    <a:pt x="51" y="0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フローチャート: 他ページ結合子 106">
              <a:extLst>
                <a:ext uri="{FF2B5EF4-FFF2-40B4-BE49-F238E27FC236}">
                  <a16:creationId xmlns:a16="http://schemas.microsoft.com/office/drawing/2014/main" id="{BD175CA1-F7A5-C11A-0F89-63934301C655}"/>
                </a:ext>
              </a:extLst>
            </p:cNvPr>
            <p:cNvSpPr/>
            <p:nvPr/>
          </p:nvSpPr>
          <p:spPr>
            <a:xfrm rot="16200000">
              <a:off x="158398" y="5223571"/>
              <a:ext cx="973902" cy="721742"/>
            </a:xfrm>
            <a:prstGeom prst="flowChartOffpageConnector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テキスト ボックス 101">
              <a:extLst>
                <a:ext uri="{FF2B5EF4-FFF2-40B4-BE49-F238E27FC236}">
                  <a16:creationId xmlns:a16="http://schemas.microsoft.com/office/drawing/2014/main" id="{DB6C6B2D-4CDA-DC5C-AF4A-BA7A8195717D}"/>
                </a:ext>
              </a:extLst>
            </p:cNvPr>
            <p:cNvSpPr txBox="1"/>
            <p:nvPr/>
          </p:nvSpPr>
          <p:spPr>
            <a:xfrm>
              <a:off x="288735" y="4906922"/>
              <a:ext cx="758573" cy="2308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2"/>
              </a:solidFill>
            </a:ln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sz="900">
                  <a:solidFill>
                    <a:schemeClr val="tx2"/>
                  </a:solidFill>
                  <a:latin typeface="BIZ UDPGothic" panose="020B0400000000000000" pitchFamily="34" charset="-128"/>
                  <a:ea typeface="BIZ UDPGothic" panose="020B0400000000000000" pitchFamily="34" charset="-128"/>
                </a:rPr>
                <a:t>事前準備</a:t>
              </a:r>
              <a:endParaRPr kumimoji="1" lang="ja-JP" altLang="en-US" sz="900">
                <a:solidFill>
                  <a:schemeClr val="tx2"/>
                </a:solidFill>
                <a:latin typeface="BIZ UDPGothic" panose="020B0400000000000000" pitchFamily="34" charset="-128"/>
                <a:ea typeface="BIZ UDPGothic" panose="020B0400000000000000" pitchFamily="34" charset="-128"/>
              </a:endParaRPr>
            </a:p>
          </p:txBody>
        </p:sp>
        <p:sp>
          <p:nvSpPr>
            <p:cNvPr id="104" name="テキスト ボックス 103">
              <a:extLst>
                <a:ext uri="{FF2B5EF4-FFF2-40B4-BE49-F238E27FC236}">
                  <a16:creationId xmlns:a16="http://schemas.microsoft.com/office/drawing/2014/main" id="{F1A2C696-3985-8036-957B-5E19884B08F8}"/>
                </a:ext>
              </a:extLst>
            </p:cNvPr>
            <p:cNvSpPr txBox="1"/>
            <p:nvPr/>
          </p:nvSpPr>
          <p:spPr>
            <a:xfrm>
              <a:off x="1043743" y="4906922"/>
              <a:ext cx="1729389" cy="2308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2"/>
              </a:solidFill>
            </a:ln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sz="900">
                  <a:solidFill>
                    <a:schemeClr val="tx2"/>
                  </a:solidFill>
                  <a:latin typeface="BIZ UDPGothic" panose="020B0400000000000000" pitchFamily="34" charset="-128"/>
                  <a:ea typeface="BIZ UDPGothic" panose="020B0400000000000000" pitchFamily="34" charset="-128"/>
                </a:rPr>
                <a:t>公募開始～交付候補者決定</a:t>
              </a:r>
              <a:endParaRPr kumimoji="1" lang="ja-JP" altLang="en-US" sz="900">
                <a:solidFill>
                  <a:schemeClr val="tx2"/>
                </a:solidFill>
                <a:latin typeface="BIZ UDPGothic" panose="020B0400000000000000" pitchFamily="34" charset="-128"/>
                <a:ea typeface="BIZ UDPGothic" panose="020B0400000000000000" pitchFamily="34" charset="-128"/>
              </a:endParaRPr>
            </a:p>
          </p:txBody>
        </p:sp>
        <p:sp>
          <p:nvSpPr>
            <p:cNvPr id="105" name="テキスト ボックス 104">
              <a:extLst>
                <a:ext uri="{FF2B5EF4-FFF2-40B4-BE49-F238E27FC236}">
                  <a16:creationId xmlns:a16="http://schemas.microsoft.com/office/drawing/2014/main" id="{35DEF74D-E43A-AEFA-3928-E31FB0829FBF}"/>
                </a:ext>
              </a:extLst>
            </p:cNvPr>
            <p:cNvSpPr txBox="1"/>
            <p:nvPr/>
          </p:nvSpPr>
          <p:spPr>
            <a:xfrm>
              <a:off x="2771875" y="4906922"/>
              <a:ext cx="1953269" cy="2308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2"/>
              </a:solidFill>
            </a:ln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sz="900">
                  <a:solidFill>
                    <a:schemeClr val="tx2"/>
                  </a:solidFill>
                  <a:latin typeface="BIZ UDPGothic" panose="020B0400000000000000" pitchFamily="34" charset="-128"/>
                  <a:ea typeface="BIZ UDPGothic" panose="020B0400000000000000" pitchFamily="34" charset="-128"/>
                </a:rPr>
                <a:t>交付決定～補助事業実施</a:t>
              </a:r>
              <a:endParaRPr kumimoji="1" lang="ja-JP" altLang="en-US" sz="900">
                <a:solidFill>
                  <a:schemeClr val="tx2"/>
                </a:solidFill>
                <a:latin typeface="BIZ UDPGothic" panose="020B0400000000000000" pitchFamily="34" charset="-128"/>
                <a:ea typeface="BIZ UDPGothic" panose="020B0400000000000000" pitchFamily="34" charset="-128"/>
              </a:endParaRPr>
            </a:p>
          </p:txBody>
        </p:sp>
        <p:sp>
          <p:nvSpPr>
            <p:cNvPr id="106" name="テキスト ボックス 105">
              <a:extLst>
                <a:ext uri="{FF2B5EF4-FFF2-40B4-BE49-F238E27FC236}">
                  <a16:creationId xmlns:a16="http://schemas.microsoft.com/office/drawing/2014/main" id="{686A2D9B-1B1E-03D5-B2A3-092201D5058A}"/>
                </a:ext>
              </a:extLst>
            </p:cNvPr>
            <p:cNvSpPr txBox="1"/>
            <p:nvPr/>
          </p:nvSpPr>
          <p:spPr>
            <a:xfrm>
              <a:off x="4642321" y="4906922"/>
              <a:ext cx="1090935" cy="2308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2"/>
              </a:solidFill>
            </a:ln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sz="900">
                  <a:solidFill>
                    <a:schemeClr val="tx2"/>
                  </a:solidFill>
                  <a:latin typeface="BIZ UDPGothic" panose="020B0400000000000000" pitchFamily="34" charset="-128"/>
                  <a:ea typeface="BIZ UDPGothic" panose="020B0400000000000000" pitchFamily="34" charset="-128"/>
                </a:rPr>
                <a:t>補助事業終了後</a:t>
              </a:r>
              <a:endParaRPr kumimoji="1" lang="ja-JP" altLang="en-US" sz="900">
                <a:solidFill>
                  <a:schemeClr val="tx2"/>
                </a:solidFill>
                <a:latin typeface="BIZ UDPGothic" panose="020B0400000000000000" pitchFamily="34" charset="-128"/>
                <a:ea typeface="BIZ UDPGothic" panose="020B0400000000000000" pitchFamily="34" charset="-128"/>
              </a:endParaRPr>
            </a:p>
          </p:txBody>
        </p:sp>
        <p:sp>
          <p:nvSpPr>
            <p:cNvPr id="112" name="テキスト ボックス 111">
              <a:extLst>
                <a:ext uri="{FF2B5EF4-FFF2-40B4-BE49-F238E27FC236}">
                  <a16:creationId xmlns:a16="http://schemas.microsoft.com/office/drawing/2014/main" id="{4B470CAD-686A-56ED-FDF9-66C52F5FA117}"/>
                </a:ext>
              </a:extLst>
            </p:cNvPr>
            <p:cNvSpPr txBox="1"/>
            <p:nvPr/>
          </p:nvSpPr>
          <p:spPr>
            <a:xfrm>
              <a:off x="415930" y="5216777"/>
              <a:ext cx="292388" cy="810478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none" rtlCol="0">
              <a:spAutoFit/>
            </a:bodyPr>
            <a:lstStyle/>
            <a:p>
              <a:pPr>
                <a:spcAft>
                  <a:spcPts val="300"/>
                </a:spcAft>
              </a:pPr>
              <a:r>
                <a:rPr kumimoji="1" lang="ja-JP" altLang="en-US" sz="700" b="1">
                  <a:solidFill>
                    <a:schemeClr val="tx2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新規事業への検討</a:t>
              </a:r>
              <a:endParaRPr kumimoji="1" lang="ja-JP" altLang="en-US" sz="700" b="1" dirty="0">
                <a:solidFill>
                  <a:schemeClr val="tx2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</p:txBody>
        </p:sp>
        <p:sp>
          <p:nvSpPr>
            <p:cNvPr id="113" name="テキスト ボックス 112">
              <a:extLst>
                <a:ext uri="{FF2B5EF4-FFF2-40B4-BE49-F238E27FC236}">
                  <a16:creationId xmlns:a16="http://schemas.microsoft.com/office/drawing/2014/main" id="{29C24488-6CA3-34E7-A10A-E19A82565B3B}"/>
                </a:ext>
              </a:extLst>
            </p:cNvPr>
            <p:cNvSpPr txBox="1"/>
            <p:nvPr/>
          </p:nvSpPr>
          <p:spPr>
            <a:xfrm>
              <a:off x="548680" y="5217741"/>
              <a:ext cx="292388" cy="541174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none" rtlCol="0">
              <a:spAutoFit/>
            </a:bodyPr>
            <a:lstStyle/>
            <a:p>
              <a:pPr>
                <a:spcAft>
                  <a:spcPts val="300"/>
                </a:spcAft>
              </a:pPr>
              <a:r>
                <a:rPr lang="ja-JP" altLang="en-US" sz="700" b="1">
                  <a:solidFill>
                    <a:schemeClr val="tx2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計画の策定</a:t>
              </a:r>
              <a:endParaRPr kumimoji="1" lang="ja-JP" altLang="en-US" sz="700" b="1" dirty="0">
                <a:solidFill>
                  <a:schemeClr val="tx2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</p:txBody>
        </p:sp>
        <p:sp>
          <p:nvSpPr>
            <p:cNvPr id="114" name="テキスト ボックス 113">
              <a:extLst>
                <a:ext uri="{FF2B5EF4-FFF2-40B4-BE49-F238E27FC236}">
                  <a16:creationId xmlns:a16="http://schemas.microsoft.com/office/drawing/2014/main" id="{E5B5D6EE-629B-EB23-C1B6-E4D0712E3F1D}"/>
                </a:ext>
              </a:extLst>
            </p:cNvPr>
            <p:cNvSpPr txBox="1"/>
            <p:nvPr/>
          </p:nvSpPr>
          <p:spPr>
            <a:xfrm>
              <a:off x="1097026" y="5195227"/>
              <a:ext cx="292388" cy="650652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square" rtlCol="0">
              <a:spAutoFit/>
            </a:bodyPr>
            <a:lstStyle/>
            <a:p>
              <a:pPr>
                <a:spcAft>
                  <a:spcPts val="300"/>
                </a:spcAft>
              </a:pPr>
              <a:r>
                <a:rPr lang="ja-JP" altLang="en-US" sz="700" b="1">
                  <a:solidFill>
                    <a:schemeClr val="bg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申請受付開始</a:t>
              </a:r>
              <a:endParaRPr kumimoji="1" lang="ja-JP" altLang="en-US" sz="700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</p:txBody>
        </p:sp>
        <p:sp>
          <p:nvSpPr>
            <p:cNvPr id="115" name="テキスト ボックス 114">
              <a:extLst>
                <a:ext uri="{FF2B5EF4-FFF2-40B4-BE49-F238E27FC236}">
                  <a16:creationId xmlns:a16="http://schemas.microsoft.com/office/drawing/2014/main" id="{7CC4DB50-CAC6-25BB-B2D7-A6D1279A5C32}"/>
                </a:ext>
              </a:extLst>
            </p:cNvPr>
            <p:cNvSpPr txBox="1"/>
            <p:nvPr/>
          </p:nvSpPr>
          <p:spPr>
            <a:xfrm>
              <a:off x="1452626" y="5195227"/>
              <a:ext cx="292388" cy="465507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square" rtlCol="0">
              <a:spAutoFit/>
            </a:bodyPr>
            <a:lstStyle/>
            <a:p>
              <a:pPr>
                <a:spcAft>
                  <a:spcPts val="300"/>
                </a:spcAft>
              </a:pPr>
              <a:r>
                <a:rPr lang="ja-JP" altLang="en-US" sz="700" b="1">
                  <a:solidFill>
                    <a:schemeClr val="bg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公募締切</a:t>
              </a:r>
              <a:endParaRPr kumimoji="1" lang="ja-JP" altLang="en-US" sz="700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</p:txBody>
        </p:sp>
        <p:sp>
          <p:nvSpPr>
            <p:cNvPr id="116" name="テキスト ボックス 115">
              <a:extLst>
                <a:ext uri="{FF2B5EF4-FFF2-40B4-BE49-F238E27FC236}">
                  <a16:creationId xmlns:a16="http://schemas.microsoft.com/office/drawing/2014/main" id="{C5540654-22EB-C1B3-6352-4D2E212D7D97}"/>
                </a:ext>
              </a:extLst>
            </p:cNvPr>
            <p:cNvSpPr txBox="1"/>
            <p:nvPr/>
          </p:nvSpPr>
          <p:spPr>
            <a:xfrm>
              <a:off x="1808226" y="5195227"/>
              <a:ext cx="292388" cy="280362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square" rtlCol="0">
              <a:spAutoFit/>
            </a:bodyPr>
            <a:lstStyle/>
            <a:p>
              <a:pPr>
                <a:spcAft>
                  <a:spcPts val="300"/>
                </a:spcAft>
              </a:pPr>
              <a:r>
                <a:rPr kumimoji="1" lang="ja-JP" altLang="en-US" sz="700" b="1">
                  <a:solidFill>
                    <a:schemeClr val="bg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審査</a:t>
              </a:r>
              <a:endParaRPr kumimoji="1" lang="ja-JP" altLang="en-US" sz="700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</p:txBody>
        </p:sp>
        <p:sp>
          <p:nvSpPr>
            <p:cNvPr id="117" name="テキスト ボックス 116">
              <a:extLst>
                <a:ext uri="{FF2B5EF4-FFF2-40B4-BE49-F238E27FC236}">
                  <a16:creationId xmlns:a16="http://schemas.microsoft.com/office/drawing/2014/main" id="{759B0F42-61EE-F24F-4DA4-946CAA8C5681}"/>
                </a:ext>
              </a:extLst>
            </p:cNvPr>
            <p:cNvSpPr txBox="1"/>
            <p:nvPr/>
          </p:nvSpPr>
          <p:spPr>
            <a:xfrm>
              <a:off x="2163827" y="5195227"/>
              <a:ext cx="292388" cy="743224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square" rtlCol="0">
              <a:spAutoFit/>
            </a:bodyPr>
            <a:lstStyle/>
            <a:p>
              <a:pPr>
                <a:spcAft>
                  <a:spcPts val="300"/>
                </a:spcAft>
              </a:pPr>
              <a:r>
                <a:rPr lang="ja-JP" altLang="en-US" sz="700" b="1">
                  <a:solidFill>
                    <a:schemeClr val="bg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交付候補者決定</a:t>
              </a:r>
              <a:endParaRPr kumimoji="1" lang="ja-JP" altLang="en-US" sz="700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</p:txBody>
        </p:sp>
        <p:sp>
          <p:nvSpPr>
            <p:cNvPr id="118" name="テキスト ボックス 117">
              <a:extLst>
                <a:ext uri="{FF2B5EF4-FFF2-40B4-BE49-F238E27FC236}">
                  <a16:creationId xmlns:a16="http://schemas.microsoft.com/office/drawing/2014/main" id="{F954CFF7-787C-6B5E-76EF-B4D31E3082D1}"/>
                </a:ext>
              </a:extLst>
            </p:cNvPr>
            <p:cNvSpPr txBox="1"/>
            <p:nvPr/>
          </p:nvSpPr>
          <p:spPr>
            <a:xfrm>
              <a:off x="2992086" y="5195227"/>
              <a:ext cx="292388" cy="828917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square" rtlCol="0">
              <a:spAutoFit/>
            </a:bodyPr>
            <a:lstStyle/>
            <a:p>
              <a:pPr>
                <a:spcAft>
                  <a:spcPts val="300"/>
                </a:spcAft>
              </a:pPr>
              <a:r>
                <a:rPr lang="ja-JP" altLang="en-US" sz="700" b="1">
                  <a:solidFill>
                    <a:schemeClr val="tx2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交付申請・決定</a:t>
              </a:r>
              <a:endParaRPr kumimoji="1" lang="ja-JP" altLang="en-US" sz="700" b="1" dirty="0">
                <a:solidFill>
                  <a:schemeClr val="tx2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</p:txBody>
        </p:sp>
        <p:sp>
          <p:nvSpPr>
            <p:cNvPr id="119" name="テキスト ボックス 118">
              <a:extLst>
                <a:ext uri="{FF2B5EF4-FFF2-40B4-BE49-F238E27FC236}">
                  <a16:creationId xmlns:a16="http://schemas.microsoft.com/office/drawing/2014/main" id="{0B90D896-70C5-43B5-E468-F0CA0921E2E2}"/>
                </a:ext>
              </a:extLst>
            </p:cNvPr>
            <p:cNvSpPr txBox="1"/>
            <p:nvPr/>
          </p:nvSpPr>
          <p:spPr>
            <a:xfrm>
              <a:off x="3347686" y="5195227"/>
              <a:ext cx="292388" cy="768764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square" rtlCol="0">
              <a:spAutoFit/>
            </a:bodyPr>
            <a:lstStyle/>
            <a:p>
              <a:pPr>
                <a:spcAft>
                  <a:spcPts val="300"/>
                </a:spcAft>
              </a:pPr>
              <a:r>
                <a:rPr lang="ja-JP" altLang="en-US" sz="700" b="1">
                  <a:solidFill>
                    <a:schemeClr val="tx2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補助事業開始</a:t>
              </a:r>
              <a:endParaRPr kumimoji="1" lang="ja-JP" altLang="en-US" sz="700" b="1" dirty="0">
                <a:solidFill>
                  <a:schemeClr val="tx2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</p:txBody>
        </p:sp>
        <p:sp>
          <p:nvSpPr>
            <p:cNvPr id="120" name="テキスト ボックス 119">
              <a:extLst>
                <a:ext uri="{FF2B5EF4-FFF2-40B4-BE49-F238E27FC236}">
                  <a16:creationId xmlns:a16="http://schemas.microsoft.com/office/drawing/2014/main" id="{BEE91A1D-0B52-82CA-FF8E-2A4444144AA2}"/>
                </a:ext>
              </a:extLst>
            </p:cNvPr>
            <p:cNvSpPr txBox="1"/>
            <p:nvPr/>
          </p:nvSpPr>
          <p:spPr>
            <a:xfrm>
              <a:off x="3703286" y="5195227"/>
              <a:ext cx="292388" cy="734537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square" rtlCol="0">
              <a:spAutoFit/>
            </a:bodyPr>
            <a:lstStyle/>
            <a:p>
              <a:pPr>
                <a:spcAft>
                  <a:spcPts val="300"/>
                </a:spcAft>
              </a:pPr>
              <a:r>
                <a:rPr lang="ja-JP" altLang="en-US" sz="700" b="1">
                  <a:solidFill>
                    <a:schemeClr val="tx2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補助金の確定</a:t>
              </a:r>
              <a:endParaRPr lang="en-US" altLang="ja-JP" sz="700" b="1" dirty="0">
                <a:solidFill>
                  <a:schemeClr val="tx2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</p:txBody>
        </p:sp>
        <p:sp>
          <p:nvSpPr>
            <p:cNvPr id="121" name="テキスト ボックス 120">
              <a:extLst>
                <a:ext uri="{FF2B5EF4-FFF2-40B4-BE49-F238E27FC236}">
                  <a16:creationId xmlns:a16="http://schemas.microsoft.com/office/drawing/2014/main" id="{91466205-E212-AEA3-9A9A-5AF8F8B299E8}"/>
                </a:ext>
              </a:extLst>
            </p:cNvPr>
            <p:cNvSpPr txBox="1"/>
            <p:nvPr/>
          </p:nvSpPr>
          <p:spPr>
            <a:xfrm>
              <a:off x="4058887" y="5195227"/>
              <a:ext cx="292388" cy="743224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square" rtlCol="0">
              <a:spAutoFit/>
            </a:bodyPr>
            <a:lstStyle/>
            <a:p>
              <a:pPr>
                <a:spcAft>
                  <a:spcPts val="300"/>
                </a:spcAft>
              </a:pPr>
              <a:r>
                <a:rPr lang="ja-JP" altLang="en-US" sz="700" b="1">
                  <a:solidFill>
                    <a:schemeClr val="tx2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補助金の支払い</a:t>
              </a:r>
              <a:endParaRPr lang="en-US" altLang="ja-JP" sz="700" b="1" dirty="0">
                <a:solidFill>
                  <a:schemeClr val="tx2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</p:txBody>
        </p:sp>
        <p:sp>
          <p:nvSpPr>
            <p:cNvPr id="122" name="テキスト ボックス 121">
              <a:extLst>
                <a:ext uri="{FF2B5EF4-FFF2-40B4-BE49-F238E27FC236}">
                  <a16:creationId xmlns:a16="http://schemas.microsoft.com/office/drawing/2014/main" id="{8932DD4B-0083-BB15-AC47-3E8100C1617E}"/>
                </a:ext>
              </a:extLst>
            </p:cNvPr>
            <p:cNvSpPr txBox="1"/>
            <p:nvPr/>
          </p:nvSpPr>
          <p:spPr>
            <a:xfrm>
              <a:off x="3588114" y="5195227"/>
              <a:ext cx="292388" cy="734537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square" rtlCol="0">
              <a:spAutoFit/>
            </a:bodyPr>
            <a:lstStyle/>
            <a:p>
              <a:pPr>
                <a:spcAft>
                  <a:spcPts val="300"/>
                </a:spcAft>
              </a:pPr>
              <a:r>
                <a:rPr lang="ja-JP" altLang="en-US" sz="700" b="1">
                  <a:solidFill>
                    <a:schemeClr val="tx2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確定検査</a:t>
              </a:r>
              <a:endParaRPr lang="ja-JP" altLang="en-US" sz="700" b="1" dirty="0">
                <a:solidFill>
                  <a:schemeClr val="tx2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</p:txBody>
        </p:sp>
        <p:sp>
          <p:nvSpPr>
            <p:cNvPr id="123" name="テキスト ボックス 122">
              <a:extLst>
                <a:ext uri="{FF2B5EF4-FFF2-40B4-BE49-F238E27FC236}">
                  <a16:creationId xmlns:a16="http://schemas.microsoft.com/office/drawing/2014/main" id="{99C4912F-89F5-A783-06D3-1D1E69284267}"/>
                </a:ext>
              </a:extLst>
            </p:cNvPr>
            <p:cNvSpPr txBox="1"/>
            <p:nvPr/>
          </p:nvSpPr>
          <p:spPr>
            <a:xfrm>
              <a:off x="3940225" y="5195227"/>
              <a:ext cx="292388" cy="743224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square" rtlCol="0">
              <a:spAutoFit/>
            </a:bodyPr>
            <a:lstStyle/>
            <a:p>
              <a:pPr>
                <a:spcAft>
                  <a:spcPts val="300"/>
                </a:spcAft>
              </a:pPr>
              <a:r>
                <a:rPr lang="ja-JP" altLang="en-US" sz="700" b="1">
                  <a:solidFill>
                    <a:schemeClr val="tx2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補助金の請求</a:t>
              </a:r>
              <a:endParaRPr lang="ja-JP" altLang="en-US" sz="700" b="1" dirty="0">
                <a:solidFill>
                  <a:schemeClr val="tx2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</p:txBody>
        </p:sp>
        <p:sp>
          <p:nvSpPr>
            <p:cNvPr id="126" name="テキスト ボックス 125">
              <a:extLst>
                <a:ext uri="{FF2B5EF4-FFF2-40B4-BE49-F238E27FC236}">
                  <a16:creationId xmlns:a16="http://schemas.microsoft.com/office/drawing/2014/main" id="{0D43FA46-D77B-A4BD-EC4A-13E9376E6F9B}"/>
                </a:ext>
              </a:extLst>
            </p:cNvPr>
            <p:cNvSpPr txBox="1"/>
            <p:nvPr/>
          </p:nvSpPr>
          <p:spPr>
            <a:xfrm>
              <a:off x="4941168" y="5195227"/>
              <a:ext cx="438582" cy="743224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square" rtlCol="0">
              <a:spAutoFit/>
            </a:bodyPr>
            <a:lstStyle/>
            <a:p>
              <a:pPr>
                <a:spcAft>
                  <a:spcPts val="300"/>
                </a:spcAft>
              </a:pPr>
              <a:r>
                <a:rPr lang="ja-JP" altLang="en-US" sz="700" b="1" dirty="0">
                  <a:solidFill>
                    <a:schemeClr val="bg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知的財産等報告</a:t>
              </a:r>
              <a:endParaRPr lang="en-US" altLang="ja-JP" sz="700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  <a:p>
              <a:pPr>
                <a:spcAft>
                  <a:spcPts val="300"/>
                </a:spcAft>
              </a:pPr>
              <a:r>
                <a:rPr lang="ja-JP" altLang="en-US" sz="700" b="1" dirty="0">
                  <a:solidFill>
                    <a:schemeClr val="bg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事業化状況報告</a:t>
              </a:r>
              <a:endParaRPr kumimoji="1" lang="ja-JP" altLang="en-US" sz="700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</p:txBody>
        </p:sp>
      </p:grp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840EEC2-DC15-D015-2C36-76DBF84FA89B}"/>
              </a:ext>
            </a:extLst>
          </p:cNvPr>
          <p:cNvSpPr/>
          <p:nvPr/>
        </p:nvSpPr>
        <p:spPr>
          <a:xfrm>
            <a:off x="45915" y="8416685"/>
            <a:ext cx="6766170" cy="451035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100" b="1" dirty="0">
                <a:solidFill>
                  <a:schemeClr val="tx1"/>
                </a:solidFill>
              </a:rPr>
              <a:t>幅広い費用が補助対象となるため、</a:t>
            </a:r>
            <a:r>
              <a:rPr lang="ja-JP" altLang="en-US" sz="1100" b="1" dirty="0">
                <a:solidFill>
                  <a:srgbClr val="FF0000"/>
                </a:solidFill>
              </a:rPr>
              <a:t>新事業進出を目的とした機材導入、</a:t>
            </a:r>
            <a:endParaRPr lang="en-US" altLang="ja-JP" sz="1100" b="1" dirty="0">
              <a:solidFill>
                <a:srgbClr val="FF0000"/>
              </a:solidFill>
            </a:endParaRPr>
          </a:p>
          <a:p>
            <a:r>
              <a:rPr lang="ja-JP" altLang="en-US" sz="1100" b="1" dirty="0">
                <a:solidFill>
                  <a:srgbClr val="FF0000"/>
                </a:solidFill>
              </a:rPr>
              <a:t>宣伝などを検討している企業</a:t>
            </a:r>
            <a:r>
              <a:rPr lang="ja-JP" altLang="en-US" sz="1100" b="1" dirty="0">
                <a:solidFill>
                  <a:schemeClr val="tx1"/>
                </a:solidFill>
              </a:rPr>
              <a:t>にとっては汎用性の高い補助金です！ぜひ活用を検討しましょう！</a:t>
            </a:r>
            <a:endParaRPr lang="ja-JP" altLang="en-US" sz="1100" b="1" dirty="0">
              <a:solidFill>
                <a:schemeClr val="tx1"/>
              </a:solidFill>
              <a:latin typeface="BIZ UDPGothic" panose="020B0400000000000000" pitchFamily="34" charset="-128"/>
              <a:ea typeface="BIZ UDPGothic" panose="020B0400000000000000" pitchFamily="34" charset="-128"/>
            </a:endParaRP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781D9DFF-17ED-5ED5-6F3F-3B96049475AA}"/>
              </a:ext>
            </a:extLst>
          </p:cNvPr>
          <p:cNvGrpSpPr/>
          <p:nvPr/>
        </p:nvGrpSpPr>
        <p:grpSpPr>
          <a:xfrm>
            <a:off x="3374545" y="6465168"/>
            <a:ext cx="1072988" cy="596176"/>
            <a:chOff x="-3573439" y="6752508"/>
            <a:chExt cx="1302525" cy="723711"/>
          </a:xfrm>
        </p:grpSpPr>
        <p:pic>
          <p:nvPicPr>
            <p:cNvPr id="12" name="図 11" descr="回路, 電子機器 が含まれている画像&#10;&#10;AI 生成コンテンツは誤りを含む可能性があります。">
              <a:extLst>
                <a:ext uri="{FF2B5EF4-FFF2-40B4-BE49-F238E27FC236}">
                  <a16:creationId xmlns:a16="http://schemas.microsoft.com/office/drawing/2014/main" id="{832904CB-8D14-6339-9FF3-F57A6CA85B1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573439" y="6819005"/>
              <a:ext cx="876285" cy="657214"/>
            </a:xfrm>
            <a:prstGeom prst="rect">
              <a:avLst/>
            </a:prstGeom>
            <a:effectLst>
              <a:outerShdw blurRad="38100" dist="16320" dir="5400000" sx="95000" sy="95000" algn="ctr" rotWithShape="0">
                <a:srgbClr val="000000">
                  <a:alpha val="75000"/>
                </a:srgbClr>
              </a:outerShdw>
            </a:effectLst>
          </p:spPr>
        </p:pic>
        <p:pic>
          <p:nvPicPr>
            <p:cNvPr id="13" name="図 12" descr="時計が付いている｜｜｜ｐ&#10;&#10;AI 生成コンテンツは誤りを含む可能性があります。">
              <a:extLst>
                <a:ext uri="{FF2B5EF4-FFF2-40B4-BE49-F238E27FC236}">
                  <a16:creationId xmlns:a16="http://schemas.microsoft.com/office/drawing/2014/main" id="{B0466A82-4572-C0E9-40B1-A6668B306712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115904" y="6752508"/>
              <a:ext cx="844990" cy="633741"/>
            </a:xfrm>
            <a:prstGeom prst="rect">
              <a:avLst/>
            </a:prstGeom>
            <a:effectLst>
              <a:outerShdw blurRad="47751" dist="35971" dir="5340000" sx="94517" sy="94517" algn="ctr" rotWithShape="0">
                <a:schemeClr val="bg1">
                  <a:lumMod val="50000"/>
                  <a:alpha val="75134"/>
                </a:schemeClr>
              </a:outerShdw>
            </a:effectLst>
          </p:spPr>
        </p:pic>
      </p:grp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55C1D13-4ECE-4BA1-B0FB-54F4DBC4ADDA}"/>
              </a:ext>
            </a:extLst>
          </p:cNvPr>
          <p:cNvSpPr txBox="1"/>
          <p:nvPr/>
        </p:nvSpPr>
        <p:spPr>
          <a:xfrm>
            <a:off x="4863285" y="5582891"/>
            <a:ext cx="1919115" cy="20005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>
              <a:spcAft>
                <a:spcPts val="300"/>
              </a:spcAft>
            </a:pPr>
            <a:r>
              <a:rPr kumimoji="1" lang="en-US" altLang="ja-JP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※</a:t>
            </a:r>
            <a:r>
              <a:rPr kumimoji="1" lang="ja-JP" altLang="en-US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その他詳細は公募要領をご確認ください。</a:t>
            </a:r>
          </a:p>
        </p:txBody>
      </p:sp>
      <p:sp>
        <p:nvSpPr>
          <p:cNvPr id="7" name="楕円 6">
            <a:extLst>
              <a:ext uri="{FF2B5EF4-FFF2-40B4-BE49-F238E27FC236}">
                <a16:creationId xmlns:a16="http://schemas.microsoft.com/office/drawing/2014/main" id="{3737F7EA-0B16-44BA-B1F1-95E1B5871248}"/>
              </a:ext>
            </a:extLst>
          </p:cNvPr>
          <p:cNvSpPr/>
          <p:nvPr/>
        </p:nvSpPr>
        <p:spPr>
          <a:xfrm>
            <a:off x="5399275" y="7207231"/>
            <a:ext cx="1427829" cy="1427829"/>
          </a:xfrm>
          <a:prstGeom prst="ellipse">
            <a:avLst/>
          </a:prstGeom>
          <a:solidFill>
            <a:srgbClr val="FEEF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ACD59EC5-823D-46B9-87F8-F88D94F35AC3}"/>
              </a:ext>
            </a:extLst>
          </p:cNvPr>
          <p:cNvSpPr/>
          <p:nvPr/>
        </p:nvSpPr>
        <p:spPr>
          <a:xfrm>
            <a:off x="5362168" y="7496965"/>
            <a:ext cx="1553776" cy="92333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zh-TW" altLang="en-US" sz="900" b="1" dirty="0">
                <a:latin typeface="+mn-ea"/>
              </a:rPr>
              <a:t>公募開始　</a:t>
            </a:r>
            <a:endParaRPr lang="en-US" altLang="zh-TW" sz="900" b="1" dirty="0">
              <a:latin typeface="+mn-ea"/>
            </a:endParaRPr>
          </a:p>
          <a:p>
            <a:pPr algn="ctr"/>
            <a:r>
              <a:rPr lang="zh-TW" altLang="en-US" sz="900" b="1" dirty="0">
                <a:latin typeface="+mn-ea"/>
              </a:rPr>
              <a:t>令和</a:t>
            </a:r>
            <a:r>
              <a:rPr lang="en-US" altLang="zh-TW" sz="900" b="1" dirty="0">
                <a:latin typeface="+mn-ea"/>
              </a:rPr>
              <a:t>7</a:t>
            </a:r>
            <a:r>
              <a:rPr lang="zh-TW" altLang="en-US" sz="900" b="1" dirty="0">
                <a:latin typeface="+mn-ea"/>
              </a:rPr>
              <a:t>年</a:t>
            </a:r>
            <a:r>
              <a:rPr lang="en-US" altLang="zh-TW" sz="900" b="1" dirty="0">
                <a:latin typeface="+mn-ea"/>
              </a:rPr>
              <a:t>4</a:t>
            </a:r>
            <a:r>
              <a:rPr lang="zh-TW" altLang="en-US" sz="900" b="1" dirty="0">
                <a:latin typeface="+mn-ea"/>
              </a:rPr>
              <a:t>月</a:t>
            </a:r>
            <a:r>
              <a:rPr lang="en-US" altLang="zh-TW" sz="900" b="1" dirty="0">
                <a:latin typeface="+mn-ea"/>
              </a:rPr>
              <a:t>22</a:t>
            </a:r>
            <a:r>
              <a:rPr lang="zh-TW" altLang="en-US" sz="900" b="1" dirty="0">
                <a:latin typeface="+mn-ea"/>
              </a:rPr>
              <a:t>日（火）</a:t>
            </a:r>
          </a:p>
          <a:p>
            <a:pPr algn="ctr"/>
            <a:r>
              <a:rPr lang="zh-TW" altLang="en-US" sz="900" b="1" dirty="0">
                <a:latin typeface="+mn-ea"/>
              </a:rPr>
              <a:t>申請受付</a:t>
            </a:r>
            <a:endParaRPr lang="en-US" altLang="zh-TW" sz="900" b="1" dirty="0">
              <a:latin typeface="+mn-ea"/>
            </a:endParaRPr>
          </a:p>
          <a:p>
            <a:pPr algn="ctr"/>
            <a:r>
              <a:rPr lang="zh-TW" altLang="en-US" sz="900" b="1" dirty="0">
                <a:latin typeface="+mn-ea"/>
              </a:rPr>
              <a:t>令和</a:t>
            </a:r>
            <a:r>
              <a:rPr lang="en-US" altLang="zh-TW" sz="900" b="1" dirty="0">
                <a:latin typeface="+mn-ea"/>
              </a:rPr>
              <a:t>7</a:t>
            </a:r>
            <a:r>
              <a:rPr lang="zh-TW" altLang="en-US" sz="900" b="1" dirty="0">
                <a:latin typeface="+mn-ea"/>
              </a:rPr>
              <a:t>年</a:t>
            </a:r>
            <a:r>
              <a:rPr lang="en-US" altLang="zh-TW" sz="900" b="1" dirty="0">
                <a:latin typeface="+mn-ea"/>
              </a:rPr>
              <a:t>6</a:t>
            </a:r>
            <a:r>
              <a:rPr lang="zh-TW" altLang="en-US" sz="900" b="1" dirty="0">
                <a:latin typeface="+mn-ea"/>
              </a:rPr>
              <a:t>月頃（予定）</a:t>
            </a:r>
            <a:endParaRPr lang="en-US" altLang="zh-TW" sz="900" b="1" dirty="0">
              <a:latin typeface="+mn-ea"/>
            </a:endParaRPr>
          </a:p>
          <a:p>
            <a:pPr algn="ctr"/>
            <a:r>
              <a:rPr lang="ja-JP" altLang="en-US" sz="900" b="1" dirty="0">
                <a:latin typeface="+mn-ea"/>
              </a:rPr>
              <a:t>公募締切</a:t>
            </a:r>
            <a:endParaRPr lang="en-US" altLang="zh-TW" sz="900" b="1" dirty="0">
              <a:latin typeface="+mn-ea"/>
            </a:endParaRPr>
          </a:p>
          <a:p>
            <a:pPr algn="ctr"/>
            <a:r>
              <a:rPr lang="zh-TW" altLang="en-US" sz="900" b="1" dirty="0">
                <a:latin typeface="+mn-ea"/>
              </a:rPr>
              <a:t>令和</a:t>
            </a:r>
            <a:r>
              <a:rPr lang="en-US" altLang="zh-TW" sz="900" b="1" dirty="0">
                <a:latin typeface="+mn-ea"/>
              </a:rPr>
              <a:t>7</a:t>
            </a:r>
            <a:r>
              <a:rPr lang="zh-TW" altLang="en-US" sz="900" b="1" dirty="0">
                <a:latin typeface="+mn-ea"/>
              </a:rPr>
              <a:t>年</a:t>
            </a:r>
            <a:r>
              <a:rPr lang="en-US" altLang="zh-TW" sz="900" b="1" dirty="0">
                <a:latin typeface="+mn-ea"/>
              </a:rPr>
              <a:t>7</a:t>
            </a:r>
            <a:r>
              <a:rPr lang="zh-TW" altLang="en-US" sz="900" b="1" dirty="0">
                <a:latin typeface="+mn-ea"/>
              </a:rPr>
              <a:t>月</a:t>
            </a:r>
            <a:r>
              <a:rPr lang="en-US" altLang="zh-TW" sz="900" b="1" dirty="0">
                <a:latin typeface="+mn-ea"/>
              </a:rPr>
              <a:t>10</a:t>
            </a:r>
            <a:r>
              <a:rPr lang="zh-TW" altLang="en-US" sz="900" b="1" dirty="0">
                <a:latin typeface="+mn-ea"/>
              </a:rPr>
              <a:t>日（木）</a:t>
            </a: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B38CE58B-C7AD-4B93-A42F-098389263123}"/>
              </a:ext>
            </a:extLst>
          </p:cNvPr>
          <p:cNvSpPr txBox="1"/>
          <p:nvPr/>
        </p:nvSpPr>
        <p:spPr>
          <a:xfrm>
            <a:off x="5437604" y="7291372"/>
            <a:ext cx="1348326" cy="25391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50" b="1" dirty="0">
                <a:solidFill>
                  <a:srgbClr val="FF0000"/>
                </a:solidFill>
                <a:latin typeface="BIZ UDPGothic" panose="020B0400000000000000" pitchFamily="34" charset="-128"/>
                <a:ea typeface="BIZ UDPGothic" panose="020B0400000000000000" pitchFamily="34" charset="-128"/>
              </a:rPr>
              <a:t>第</a:t>
            </a:r>
            <a:r>
              <a:rPr lang="en-US" altLang="ja-JP" sz="1050" b="1" dirty="0">
                <a:solidFill>
                  <a:srgbClr val="FF0000"/>
                </a:solidFill>
                <a:latin typeface="BIZ UDPGothic" panose="020B0400000000000000" pitchFamily="34" charset="-128"/>
                <a:ea typeface="BIZ UDPGothic" panose="020B0400000000000000" pitchFamily="34" charset="-128"/>
              </a:rPr>
              <a:t>1</a:t>
            </a:r>
            <a:r>
              <a:rPr lang="ja-JP" altLang="en-US" sz="1050" b="1" dirty="0">
                <a:solidFill>
                  <a:srgbClr val="FF0000"/>
                </a:solidFill>
                <a:latin typeface="BIZ UDPGothic" panose="020B0400000000000000" pitchFamily="34" charset="-128"/>
                <a:ea typeface="BIZ UDPGothic" panose="020B0400000000000000" pitchFamily="34" charset="-128"/>
              </a:rPr>
              <a:t>回公募開始！</a:t>
            </a:r>
            <a:endParaRPr kumimoji="1" lang="ja-JP" altLang="en-US" sz="1050" b="1" dirty="0">
              <a:solidFill>
                <a:srgbClr val="FF0000"/>
              </a:solidFill>
              <a:latin typeface="BIZ UDPGothic" panose="020B0400000000000000" pitchFamily="34" charset="-128"/>
              <a:ea typeface="BIZ UDPGothic" panose="020B0400000000000000" pitchFamily="34" charset="-128"/>
            </a:endParaRPr>
          </a:p>
        </p:txBody>
      </p:sp>
      <p:pic>
        <p:nvPicPr>
          <p:cNvPr id="156" name="図 155" descr="アイコン&#10;&#10;AI 生成コンテンツは誤りを含む可能性があります。">
            <a:extLst>
              <a:ext uri="{FF2B5EF4-FFF2-40B4-BE49-F238E27FC236}">
                <a16:creationId xmlns:a16="http://schemas.microsoft.com/office/drawing/2014/main" id="{9B26640E-98B7-2F7C-5D15-BBC954202736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5234" y="7931916"/>
            <a:ext cx="568841" cy="717045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1D616FE6-64AA-4040-816C-396514706FFE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3200" y="8913600"/>
            <a:ext cx="709200" cy="70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41439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ユーザー定義 4">
      <a:majorFont>
        <a:latin typeface="BIZ UDPゴシック"/>
        <a:ea typeface="BIZ UDPゴシック"/>
        <a:cs typeface=""/>
      </a:majorFont>
      <a:minorFont>
        <a:latin typeface="BIZ UDPゴシック"/>
        <a:ea typeface="BIZ UDP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  <a:ln>
          <a:solidFill>
            <a:srgbClr val="FF5050"/>
          </a:solidFill>
        </a:ln>
      </a:spPr>
      <a:bodyPr wrap="square" rtlCol="0">
        <a:spAutoFit/>
      </a:bodyPr>
      <a:lstStyle>
        <a:defPPr algn="ctr">
          <a:spcAft>
            <a:spcPts val="300"/>
          </a:spcAft>
          <a:defRPr sz="900" dirty="0" smtClean="0">
            <a:solidFill>
              <a:schemeClr val="tx1">
                <a:lumMod val="75000"/>
                <a:lumOff val="25000"/>
              </a:schemeClr>
            </a:solidFill>
            <a:latin typeface="BIZ UDPゴシック" panose="020B0400000000000000" pitchFamily="50" charset="-128"/>
            <a:ea typeface="BIZ UDPゴシック" panose="020B0400000000000000" pitchFamily="50" charset="-128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38667</TotalTime>
  <Words>548</Words>
  <Application>Microsoft Office PowerPoint</Application>
  <PresentationFormat>A4 210 x 297 mm</PresentationFormat>
  <Paragraphs>71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0" baseType="lpstr">
      <vt:lpstr>BIZ UDPGothic</vt:lpstr>
      <vt:lpstr>BIZ UDPゴシック</vt:lpstr>
      <vt:lpstr>HGPSoeiKakugothicUB</vt:lpstr>
      <vt:lpstr>HGPSoeiKakugothicUB</vt:lpstr>
      <vt:lpstr>HGSｺﾞｼｯｸE</vt:lpstr>
      <vt:lpstr>ＭＳ Ｐゴシック</vt:lpstr>
      <vt:lpstr>メイリオ</vt:lpstr>
      <vt:lpstr>Arial</vt:lpstr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Fujimoto Hidetoshi</dc:creator>
  <cp:lastModifiedBy>Nakamura Nonoka</cp:lastModifiedBy>
  <cp:revision>2049</cp:revision>
  <cp:lastPrinted>2024-06-17T04:05:06Z</cp:lastPrinted>
  <dcterms:created xsi:type="dcterms:W3CDTF">2013-10-09T03:14:53Z</dcterms:created>
  <dcterms:modified xsi:type="dcterms:W3CDTF">2025-05-28T00:38:12Z</dcterms:modified>
</cp:coreProperties>
</file>