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75E"/>
    <a:srgbClr val="CCECFF"/>
    <a:srgbClr val="0066FF"/>
    <a:srgbClr val="CCFFCC"/>
    <a:srgbClr val="B3EBAB"/>
    <a:srgbClr val="FF3300"/>
    <a:srgbClr val="FFFFCC"/>
    <a:srgbClr val="FFCC99"/>
    <a:srgbClr val="FFFF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3" autoAdjust="0"/>
    <p:restoredTop sz="96370" autoAdjust="0"/>
  </p:normalViewPr>
  <p:slideViewPr>
    <p:cSldViewPr>
      <p:cViewPr>
        <p:scale>
          <a:sx n="66" d="100"/>
          <a:sy n="66" d="100"/>
        </p:scale>
        <p:origin x="538" y="-509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02118-3848-4EE8-B7D5-2674E4BA9993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EEAAD6-AF03-4C84-B1C5-3AE7803B04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105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EAAD6-AF03-4C84-B1C5-3AE7803B04D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91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DED75-A25D-4AA4-A89E-DE8CA2CA4A8F}" type="datetimeFigureOut">
              <a:rPr kumimoji="1" lang="ja-JP" altLang="en-US" smtClean="0"/>
              <a:t>2025/5/26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43782-4EA2-4B50-875E-AAA00657FAB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0552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DED75-A25D-4AA4-A89E-DE8CA2CA4A8F}" type="datetimeFigureOut">
              <a:rPr kumimoji="1" lang="ja-JP" altLang="en-US" smtClean="0"/>
              <a:t>2025/5/26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43782-4EA2-4B50-875E-AAA00657FAB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387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97DF28F3-523F-447F-9292-F321EFD46AE5}"/>
              </a:ext>
            </a:extLst>
          </p:cNvPr>
          <p:cNvSpPr txBox="1"/>
          <p:nvPr/>
        </p:nvSpPr>
        <p:spPr>
          <a:xfrm>
            <a:off x="-12184" y="560512"/>
            <a:ext cx="6870184" cy="129614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4" tIns="47892" rIns="95784" bIns="47892" rtlCol="0" anchor="ctr"/>
          <a:lstStyle>
            <a:defPPr>
              <a:defRPr lang="ja-JP"/>
            </a:defPPr>
            <a:lvl1pPr algn="ctr">
              <a:defRPr>
                <a:solidFill>
                  <a:schemeClr val="lt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 panose="020B0604030504040204" pitchFamily="50" charset="-128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ja-JP" altLang="en-US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0DF2A066-10DC-40AE-937C-C8BAEBF80B49}"/>
              </a:ext>
            </a:extLst>
          </p:cNvPr>
          <p:cNvSpPr txBox="1"/>
          <p:nvPr/>
        </p:nvSpPr>
        <p:spPr>
          <a:xfrm>
            <a:off x="-12083" y="9702412"/>
            <a:ext cx="6870184" cy="20047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4" tIns="47892" rIns="95784" bIns="47892" rtlCol="0" anchor="ctr"/>
          <a:lstStyle>
            <a:defPPr>
              <a:defRPr lang="ja-JP"/>
            </a:defPPr>
            <a:lvl1pPr algn="ctr">
              <a:defRPr>
                <a:solidFill>
                  <a:schemeClr val="lt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 panose="020B0604030504040204" pitchFamily="50" charset="-128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ja-JP" altLang="en-US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847193" y="13002"/>
            <a:ext cx="5161671" cy="4755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4" tIns="47892" rIns="95784" bIns="47892" rtlCol="0" anchor="ctr"/>
          <a:lstStyle>
            <a:defPPr>
              <a:defRPr lang="ja-JP"/>
            </a:defPPr>
            <a:lvl1pPr algn="ctr">
              <a:defRPr>
                <a:solidFill>
                  <a:schemeClr val="lt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 panose="020B0604030504040204" pitchFamily="50" charset="-128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ja-JP" sz="2800" dirty="0">
                <a:solidFill>
                  <a:schemeClr val="tx2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News</a:t>
            </a:r>
            <a:r>
              <a:rPr lang="ja-JP" altLang="en-US" sz="2800" dirty="0">
                <a:solidFill>
                  <a:schemeClr val="tx2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en-US" altLang="ja-JP" sz="2800" dirty="0">
                <a:solidFill>
                  <a:schemeClr val="tx2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Letter</a:t>
            </a:r>
            <a:r>
              <a:rPr lang="ja-JP" altLang="en-US" sz="2800" dirty="0">
                <a:solidFill>
                  <a:schemeClr val="tx2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en-US" altLang="ja-JP" sz="2800" dirty="0">
                <a:solidFill>
                  <a:schemeClr val="tx2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2025</a:t>
            </a:r>
            <a:r>
              <a:rPr lang="ja-JP" altLang="en-US" sz="2800" dirty="0">
                <a:solidFill>
                  <a:schemeClr val="tx2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en-US" altLang="ja-JP" sz="2800" dirty="0">
                <a:solidFill>
                  <a:schemeClr val="tx2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</a:t>
            </a:r>
            <a:r>
              <a:rPr lang="ja-JP" altLang="en-US" sz="2800" dirty="0">
                <a:solidFill>
                  <a:schemeClr val="tx2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月号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323D60CE-D786-46B6-90F5-8B78242CC73F}"/>
              </a:ext>
            </a:extLst>
          </p:cNvPr>
          <p:cNvSpPr txBox="1"/>
          <p:nvPr/>
        </p:nvSpPr>
        <p:spPr>
          <a:xfrm>
            <a:off x="3096" y="725824"/>
            <a:ext cx="6858000" cy="1050827"/>
          </a:xfrm>
          <a:prstGeom prst="rect">
            <a:avLst/>
          </a:prstGeom>
          <a:noFill/>
        </p:spPr>
        <p:txBody>
          <a:bodyPr wrap="square" lIns="95784" tIns="47892" rIns="95784" bIns="47892" rtlCol="0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SoeiKakugothicUB" panose="020B0900000000000000" pitchFamily="34" charset="-128"/>
                <a:ea typeface="HGPSoeiKakugothicUB" panose="020B0900000000000000" pitchFamily="34" charset="-128"/>
              </a:rPr>
              <a:t>新規事業や高付加価値事業への進出を支援</a:t>
            </a:r>
            <a:br>
              <a:rPr lang="en-US" altLang="ja-JP" sz="2000" dirty="0">
                <a:solidFill>
                  <a:schemeClr val="bg1"/>
                </a:solidFill>
                <a:latin typeface="HGPSoeiKakugothicUB" panose="020B0900000000000000" pitchFamily="34" charset="-128"/>
                <a:ea typeface="HGPSoeiKakugothicUB" panose="020B0900000000000000" pitchFamily="34" charset="-128"/>
              </a:rPr>
            </a:br>
            <a:r>
              <a:rPr lang="ja-JP" altLang="en-US" sz="4200" dirty="0">
                <a:solidFill>
                  <a:schemeClr val="bg1"/>
                </a:solidFill>
                <a:latin typeface="HGPSoeiKakugothicUB" panose="020B0900000000000000" pitchFamily="34" charset="-128"/>
                <a:ea typeface="HGPSoeiKakugothicUB" panose="020B0900000000000000" pitchFamily="34" charset="-128"/>
              </a:rPr>
              <a:t>中小</a:t>
            </a:r>
            <a:r>
              <a:rPr lang="ja-JP" altLang="en-US" sz="4200" dirty="0">
                <a:solidFill>
                  <a:schemeClr val="bg1"/>
                </a:solidFill>
                <a:effectLst/>
                <a:latin typeface="HGPSoeiKakugothicUB" panose="020B0900000000000000" pitchFamily="34" charset="-128"/>
                <a:ea typeface="HGPSoeiKakugothicUB" panose="020B0900000000000000" pitchFamily="34" charset="-128"/>
              </a:rPr>
              <a:t>企業新事業進出補助金</a:t>
            </a:r>
            <a:endParaRPr lang="ja-JP" altLang="en-US" sz="4200" dirty="0">
              <a:solidFill>
                <a:schemeClr val="bg1"/>
              </a:solidFill>
              <a:latin typeface="HGPSoeiKakugothicUB" panose="020B0900000000000000" pitchFamily="34" charset="-128"/>
              <a:ea typeface="HGPSoeiKakugothicUB" panose="020B0900000000000000" pitchFamily="34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D52B37D-8375-45AF-ACA6-A8A6159399FC}"/>
              </a:ext>
            </a:extLst>
          </p:cNvPr>
          <p:cNvSpPr/>
          <p:nvPr/>
        </p:nvSpPr>
        <p:spPr>
          <a:xfrm>
            <a:off x="4429817" y="6526613"/>
            <a:ext cx="2141080" cy="683860"/>
          </a:xfrm>
          <a:prstGeom prst="rect">
            <a:avLst/>
          </a:prstGeom>
          <a:solidFill>
            <a:srgbClr val="FEEFEA"/>
          </a:solidFill>
          <a:ln w="127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79ACA775-D07D-45D3-9191-177F7C3F163F}"/>
              </a:ext>
            </a:extLst>
          </p:cNvPr>
          <p:cNvSpPr/>
          <p:nvPr/>
        </p:nvSpPr>
        <p:spPr>
          <a:xfrm>
            <a:off x="2141050" y="6526613"/>
            <a:ext cx="2141080" cy="683860"/>
          </a:xfrm>
          <a:prstGeom prst="rect">
            <a:avLst/>
          </a:prstGeom>
          <a:solidFill>
            <a:srgbClr val="FEEFEA"/>
          </a:solidFill>
          <a:ln w="127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70" name="表 69">
            <a:extLst>
              <a:ext uri="{FF2B5EF4-FFF2-40B4-BE49-F238E27FC236}">
                <a16:creationId xmlns:a16="http://schemas.microsoft.com/office/drawing/2014/main" id="{0B0F9496-AA8B-46BD-8377-237F0E4B14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707535"/>
              </p:ext>
            </p:extLst>
          </p:nvPr>
        </p:nvGraphicFramePr>
        <p:xfrm>
          <a:off x="162568" y="3630477"/>
          <a:ext cx="6532864" cy="2133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50215">
                  <a:extLst>
                    <a:ext uri="{9D8B030D-6E8A-4147-A177-3AD203B41FA5}">
                      <a16:colId xmlns:a16="http://schemas.microsoft.com/office/drawing/2014/main" val="3614227733"/>
                    </a:ext>
                  </a:extLst>
                </a:gridCol>
                <a:gridCol w="5482649">
                  <a:extLst>
                    <a:ext uri="{9D8B030D-6E8A-4147-A177-3AD203B41FA5}">
                      <a16:colId xmlns:a16="http://schemas.microsoft.com/office/drawing/2014/main" val="3134105948"/>
                    </a:ext>
                  </a:extLst>
                </a:gridCol>
              </a:tblGrid>
              <a:tr h="205958">
                <a:tc>
                  <a:txBody>
                    <a:bodyPr/>
                    <a:lstStyle/>
                    <a:p>
                      <a:r>
                        <a:rPr lang="ja-JP" altLang="en-US" sz="1100">
                          <a:solidFill>
                            <a:srgbClr val="FFFFFF"/>
                          </a:solidFill>
                          <a:effectLst/>
                        </a:rPr>
                        <a:t>項目 </a:t>
                      </a:r>
                      <a:endParaRPr lang="ja-JP" altLang="en-US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>
                          <a:solidFill>
                            <a:srgbClr val="FFFFFF"/>
                          </a:solidFill>
                          <a:effectLst/>
                        </a:rPr>
                        <a:t>内容 </a:t>
                      </a:r>
                      <a:endParaRPr lang="ja-JP" altLang="en-US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4171503"/>
                  </a:ext>
                </a:extLst>
              </a:tr>
              <a:tr h="181728">
                <a:tc>
                  <a:txBody>
                    <a:bodyPr/>
                    <a:lstStyle/>
                    <a:p>
                      <a:r>
                        <a:rPr lang="ja-JP" altLang="en-US" sz="900" b="0">
                          <a:effectLst/>
                        </a:rPr>
                        <a:t>補助対象者 </a:t>
                      </a:r>
                      <a:endParaRPr lang="ja-JP" altLang="en-US" sz="900" b="0" i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>
                          <a:effectLst/>
                        </a:rPr>
                        <a:t>企業の成長・拡大に向けた新規事業への挑戦を行う中小企業等 </a:t>
                      </a:r>
                      <a:endParaRPr lang="ja-JP" altLang="en-US" sz="900" b="0" i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712984"/>
                  </a:ext>
                </a:extLst>
              </a:tr>
              <a:tr h="726912">
                <a:tc>
                  <a:txBody>
                    <a:bodyPr/>
                    <a:lstStyle/>
                    <a:p>
                      <a:r>
                        <a:rPr lang="ja-JP" altLang="en-US" sz="900" b="0">
                          <a:effectLst/>
                        </a:rPr>
                        <a:t>補助上限額 </a:t>
                      </a:r>
                      <a:endParaRPr lang="ja-JP" altLang="en-US" sz="900" b="0" i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dirty="0">
                          <a:effectLst/>
                        </a:rPr>
                        <a:t>従業員数</a:t>
                      </a:r>
                      <a:r>
                        <a:rPr lang="en-US" altLang="ja-JP" sz="900" b="0" dirty="0">
                          <a:effectLst/>
                        </a:rPr>
                        <a:t>20</a:t>
                      </a:r>
                      <a:r>
                        <a:rPr lang="ja-JP" altLang="en-US" sz="900" b="0" dirty="0">
                          <a:effectLst/>
                        </a:rPr>
                        <a:t>人以下　　</a:t>
                      </a:r>
                      <a:r>
                        <a:rPr lang="en-US" altLang="ja-JP" sz="900" b="0" dirty="0">
                          <a:effectLst/>
                        </a:rPr>
                        <a:t>2,500</a:t>
                      </a:r>
                      <a:r>
                        <a:rPr lang="ja-JP" altLang="en-US" sz="900" b="0" dirty="0">
                          <a:effectLst/>
                        </a:rPr>
                        <a:t>万円</a:t>
                      </a:r>
                      <a:r>
                        <a:rPr lang="en-US" altLang="ja-JP" sz="900" b="0" dirty="0">
                          <a:effectLst/>
                        </a:rPr>
                        <a:t>(3,000</a:t>
                      </a:r>
                      <a:r>
                        <a:rPr lang="ja-JP" altLang="en-US" sz="900" b="0" dirty="0">
                          <a:effectLst/>
                        </a:rPr>
                        <a:t>万円</a:t>
                      </a:r>
                      <a:r>
                        <a:rPr lang="en-US" altLang="ja-JP" sz="900" b="0" dirty="0">
                          <a:effectLst/>
                        </a:rPr>
                        <a:t>)</a:t>
                      </a:r>
                    </a:p>
                    <a:p>
                      <a:r>
                        <a:rPr lang="ja-JP" altLang="en-US" sz="900" b="0" dirty="0">
                          <a:effectLst/>
                        </a:rPr>
                        <a:t>従業員数</a:t>
                      </a:r>
                      <a:r>
                        <a:rPr lang="en-US" altLang="ja-JP" sz="900" b="0" dirty="0">
                          <a:effectLst/>
                        </a:rPr>
                        <a:t>21〜50</a:t>
                      </a:r>
                      <a:r>
                        <a:rPr lang="ja-JP" altLang="en-US" sz="900" b="0" dirty="0">
                          <a:effectLst/>
                        </a:rPr>
                        <a:t>人</a:t>
                      </a:r>
                      <a:r>
                        <a:rPr lang="en-US" altLang="ja-JP" sz="900" b="0" dirty="0">
                          <a:effectLst/>
                        </a:rPr>
                        <a:t>   4,000</a:t>
                      </a:r>
                      <a:r>
                        <a:rPr lang="ja-JP" altLang="en-US" sz="900" b="0" dirty="0">
                          <a:effectLst/>
                        </a:rPr>
                        <a:t>万円</a:t>
                      </a:r>
                      <a:r>
                        <a:rPr lang="en-US" altLang="ja-JP" sz="900" b="0" dirty="0">
                          <a:effectLst/>
                        </a:rPr>
                        <a:t>(5,000</a:t>
                      </a:r>
                      <a:r>
                        <a:rPr lang="ja-JP" altLang="en-US" sz="900" b="0" dirty="0">
                          <a:effectLst/>
                        </a:rPr>
                        <a:t>万円</a:t>
                      </a:r>
                      <a:r>
                        <a:rPr lang="en-US" altLang="ja-JP" sz="900" b="0" dirty="0">
                          <a:effectLst/>
                        </a:rPr>
                        <a:t>) </a:t>
                      </a:r>
                    </a:p>
                    <a:p>
                      <a:r>
                        <a:rPr lang="ja-JP" altLang="en-US" sz="900" b="0" dirty="0">
                          <a:effectLst/>
                        </a:rPr>
                        <a:t>従業員数</a:t>
                      </a:r>
                      <a:r>
                        <a:rPr lang="en-US" altLang="ja-JP" sz="900" b="0" dirty="0">
                          <a:effectLst/>
                        </a:rPr>
                        <a:t>51〜100</a:t>
                      </a:r>
                      <a:r>
                        <a:rPr lang="ja-JP" altLang="en-US" sz="900" b="0" dirty="0">
                          <a:effectLst/>
                        </a:rPr>
                        <a:t>人 </a:t>
                      </a:r>
                      <a:r>
                        <a:rPr lang="en-US" altLang="ja-JP" sz="900" b="0" dirty="0">
                          <a:effectLst/>
                        </a:rPr>
                        <a:t>5,500</a:t>
                      </a:r>
                      <a:r>
                        <a:rPr lang="ja-JP" altLang="en-US" sz="900" b="0" dirty="0">
                          <a:effectLst/>
                        </a:rPr>
                        <a:t>万円</a:t>
                      </a:r>
                      <a:r>
                        <a:rPr lang="en-US" altLang="ja-JP" sz="900" b="0" dirty="0">
                          <a:effectLst/>
                        </a:rPr>
                        <a:t>(7,000</a:t>
                      </a:r>
                      <a:r>
                        <a:rPr lang="ja-JP" altLang="en-US" sz="900" b="0" dirty="0">
                          <a:effectLst/>
                        </a:rPr>
                        <a:t>万円</a:t>
                      </a:r>
                      <a:r>
                        <a:rPr lang="en-US" altLang="ja-JP" sz="900" b="0" dirty="0">
                          <a:effectLst/>
                        </a:rPr>
                        <a:t>) </a:t>
                      </a:r>
                    </a:p>
                    <a:p>
                      <a:r>
                        <a:rPr lang="ja-JP" altLang="en-US" sz="900" b="0" dirty="0">
                          <a:effectLst/>
                        </a:rPr>
                        <a:t>従業員数</a:t>
                      </a:r>
                      <a:r>
                        <a:rPr lang="en-US" altLang="ja-JP" sz="900" b="0" dirty="0">
                          <a:effectLst/>
                        </a:rPr>
                        <a:t>101</a:t>
                      </a:r>
                      <a:r>
                        <a:rPr lang="ja-JP" altLang="en-US" sz="900" b="0" dirty="0">
                          <a:effectLst/>
                        </a:rPr>
                        <a:t>人以上</a:t>
                      </a:r>
                      <a:r>
                        <a:rPr lang="en-US" altLang="ja-JP" sz="900" b="0" dirty="0">
                          <a:effectLst/>
                        </a:rPr>
                        <a:t>   7,000</a:t>
                      </a:r>
                      <a:r>
                        <a:rPr lang="ja-JP" altLang="en-US" sz="900" b="0" dirty="0">
                          <a:effectLst/>
                        </a:rPr>
                        <a:t>万円</a:t>
                      </a:r>
                      <a:r>
                        <a:rPr lang="en-US" altLang="ja-JP" sz="900" b="0" dirty="0">
                          <a:effectLst/>
                        </a:rPr>
                        <a:t>(9,000</a:t>
                      </a:r>
                      <a:r>
                        <a:rPr lang="ja-JP" altLang="en-US" sz="900" b="0" dirty="0">
                          <a:effectLst/>
                        </a:rPr>
                        <a:t>万円</a:t>
                      </a:r>
                      <a:r>
                        <a:rPr lang="en-US" altLang="ja-JP" sz="900" b="0" dirty="0">
                          <a:effectLst/>
                        </a:rPr>
                        <a:t>) </a:t>
                      </a:r>
                      <a:endParaRPr lang="ja-JP" altLang="en-US" sz="900" b="0" dirty="0">
                        <a:effectLst/>
                      </a:endParaRPr>
                    </a:p>
                    <a:p>
                      <a:r>
                        <a:rPr lang="en-US" altLang="ja-JP" sz="900" b="0" dirty="0">
                          <a:effectLst/>
                        </a:rPr>
                        <a:t>※</a:t>
                      </a:r>
                      <a:r>
                        <a:rPr lang="ja-JP" altLang="en-US" sz="900" b="0" dirty="0">
                          <a:effectLst/>
                        </a:rPr>
                        <a:t>補助下限</a:t>
                      </a:r>
                      <a:r>
                        <a:rPr lang="en-US" altLang="ja-JP" sz="900" b="0" dirty="0">
                          <a:effectLst/>
                        </a:rPr>
                        <a:t>750</a:t>
                      </a:r>
                      <a:r>
                        <a:rPr lang="ja-JP" altLang="en-US" sz="900" b="0" dirty="0">
                          <a:effectLst/>
                        </a:rPr>
                        <a:t>万円 </a:t>
                      </a:r>
                      <a:endParaRPr lang="en-US" altLang="ja-JP" sz="900" b="0" dirty="0">
                        <a:effectLst/>
                      </a:endParaRPr>
                    </a:p>
                    <a:p>
                      <a:r>
                        <a:rPr lang="en-US" altLang="ja-JP" sz="900" b="0" dirty="0">
                          <a:effectLst/>
                        </a:rPr>
                        <a:t>※</a:t>
                      </a:r>
                      <a:r>
                        <a:rPr lang="ja-JP" altLang="en-US" sz="900" b="0" dirty="0">
                          <a:effectLst/>
                        </a:rPr>
                        <a:t>大幅賃上げ特例適用事業者</a:t>
                      </a:r>
                      <a:r>
                        <a:rPr lang="en-US" altLang="ja-JP" sz="900" b="0" dirty="0">
                          <a:effectLst/>
                        </a:rPr>
                        <a:t>(</a:t>
                      </a:r>
                      <a:r>
                        <a:rPr lang="ja-JP" altLang="en-US" sz="900" b="0" dirty="0">
                          <a:effectLst/>
                        </a:rPr>
                        <a:t>事業終了時点で①事業場内最低賃金</a:t>
                      </a:r>
                      <a:r>
                        <a:rPr lang="en-US" altLang="ja-JP" sz="900" b="0" dirty="0">
                          <a:effectLst/>
                        </a:rPr>
                        <a:t>+50</a:t>
                      </a:r>
                      <a:r>
                        <a:rPr lang="ja-JP" altLang="en-US" sz="900" b="0" dirty="0">
                          <a:effectLst/>
                        </a:rPr>
                        <a:t>円、②給与支給総額</a:t>
                      </a:r>
                      <a:r>
                        <a:rPr lang="en-US" altLang="ja-JP" sz="900" b="0" dirty="0">
                          <a:effectLst/>
                        </a:rPr>
                        <a:t>+6%</a:t>
                      </a:r>
                      <a:r>
                        <a:rPr lang="ja-JP" altLang="en-US" sz="900" b="0" dirty="0">
                          <a:effectLst/>
                        </a:rPr>
                        <a:t>を達成</a:t>
                      </a:r>
                      <a:r>
                        <a:rPr lang="en-US" altLang="ja-JP" sz="900" b="0" dirty="0">
                          <a:effectLst/>
                        </a:rPr>
                        <a:t>)</a:t>
                      </a:r>
                      <a:r>
                        <a:rPr lang="ja-JP" altLang="en-US" sz="900" b="0" dirty="0">
                          <a:effectLst/>
                        </a:rPr>
                        <a:t>の場合、補助上限額を上乗せ。</a:t>
                      </a:r>
                      <a:r>
                        <a:rPr lang="en-US" altLang="ja-JP" sz="900" b="0" dirty="0">
                          <a:effectLst/>
                        </a:rPr>
                        <a:t>(</a:t>
                      </a:r>
                      <a:r>
                        <a:rPr lang="ja-JP" altLang="en-US" sz="900" b="0" dirty="0">
                          <a:effectLst/>
                        </a:rPr>
                        <a:t>上記カッコ内の金額は特例適用後上限額</a:t>
                      </a:r>
                      <a:r>
                        <a:rPr lang="en-US" altLang="ja-JP" sz="900" b="0" dirty="0">
                          <a:effectLst/>
                        </a:rPr>
                        <a:t>) </a:t>
                      </a:r>
                      <a:endParaRPr lang="ja-JP" altLang="en-US" sz="900" b="0" i="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2386196"/>
                  </a:ext>
                </a:extLst>
              </a:tr>
              <a:tr h="181728">
                <a:tc>
                  <a:txBody>
                    <a:bodyPr/>
                    <a:lstStyle/>
                    <a:p>
                      <a:r>
                        <a:rPr lang="ja-JP" altLang="en-US" sz="900" b="0">
                          <a:effectLst/>
                        </a:rPr>
                        <a:t>補助率 </a:t>
                      </a:r>
                      <a:endParaRPr lang="ja-JP" altLang="en-US" sz="900" b="0" i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900" b="0" dirty="0">
                          <a:effectLst/>
                        </a:rPr>
                        <a:t>1/2 </a:t>
                      </a:r>
                      <a:endParaRPr lang="ja-JP" altLang="en-US" sz="900" b="0" i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452627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ja-JP" altLang="en-US" sz="900" b="0">
                          <a:effectLst/>
                        </a:rPr>
                        <a:t>補助対象経費 </a:t>
                      </a:r>
                      <a:endParaRPr lang="ja-JP" altLang="en-US" sz="900" b="0" i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dirty="0">
                          <a:effectLst/>
                        </a:rPr>
                        <a:t>建物費、構築物費、機械装置・システム構築費、技術導入費、専門家経費、運搬費、クラウドサービス利用費、外注費、知的財産権等関連経費、広告宣伝・販売促進費 </a:t>
                      </a:r>
                      <a:endParaRPr lang="ja-JP" altLang="en-US" sz="900" b="0" i="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4707109"/>
                  </a:ext>
                </a:extLst>
              </a:tr>
            </a:tbl>
          </a:graphicData>
        </a:graphic>
      </p:graphicFrame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87FF14DC-F8D6-4B66-A019-9CF7E1E67DD0}"/>
              </a:ext>
            </a:extLst>
          </p:cNvPr>
          <p:cNvSpPr txBox="1"/>
          <p:nvPr/>
        </p:nvSpPr>
        <p:spPr>
          <a:xfrm>
            <a:off x="197673" y="6419730"/>
            <a:ext cx="1637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spc="-150" dirty="0">
                <a:solidFill>
                  <a:schemeClr val="accent6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9,000</a:t>
            </a:r>
            <a:r>
              <a:rPr kumimoji="1" lang="ja-JP" altLang="en-US" sz="1400" b="1" spc="-150" dirty="0">
                <a:solidFill>
                  <a:schemeClr val="accent6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万円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875A8103-443D-4A0A-B48E-55A9AF982D03}"/>
              </a:ext>
            </a:extLst>
          </p:cNvPr>
          <p:cNvSpPr txBox="1"/>
          <p:nvPr/>
        </p:nvSpPr>
        <p:spPr>
          <a:xfrm>
            <a:off x="403410" y="6964251"/>
            <a:ext cx="1136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b="1">
                <a:solidFill>
                  <a:schemeClr val="tx2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（補助率</a:t>
            </a:r>
            <a:r>
              <a:rPr lang="en-US" altLang="ja-JP" sz="1000" b="1" dirty="0">
                <a:solidFill>
                  <a:schemeClr val="tx2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1/2</a:t>
            </a:r>
            <a:r>
              <a:rPr lang="ja-JP" altLang="en-US" sz="1000" b="1">
                <a:solidFill>
                  <a:schemeClr val="tx2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  <a:endParaRPr lang="ja-JP" altLang="en-US" sz="700" b="1" dirty="0">
              <a:solidFill>
                <a:schemeClr val="tx2"/>
              </a:solidFill>
              <a:effectLst/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504AEC02-CC0E-495E-A355-14A10391F79C}"/>
              </a:ext>
            </a:extLst>
          </p:cNvPr>
          <p:cNvSpPr/>
          <p:nvPr/>
        </p:nvSpPr>
        <p:spPr>
          <a:xfrm>
            <a:off x="162569" y="2248185"/>
            <a:ext cx="3413986" cy="850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BIZ UDPGothic" panose="020B0400000000000000" pitchFamily="34" charset="-128"/>
              <a:ea typeface="BIZ UDPGothic" panose="020B0400000000000000" pitchFamily="34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3EEF3C16-E37D-41EE-87BA-6961CCA528D3}"/>
              </a:ext>
            </a:extLst>
          </p:cNvPr>
          <p:cNvSpPr/>
          <p:nvPr/>
        </p:nvSpPr>
        <p:spPr>
          <a:xfrm>
            <a:off x="188640" y="2351453"/>
            <a:ext cx="3310002" cy="741105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ja-JP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既存の事業とは異なる、新市場・高付加価値事業への進出にかかる</a:t>
            </a:r>
            <a:r>
              <a:rPr lang="ja-JP" altLang="en-US" sz="1000" b="1" dirty="0">
                <a:solidFill>
                  <a:srgbClr val="FF0000"/>
                </a:solidFill>
                <a:latin typeface="+mj-ea"/>
                <a:ea typeface="+mj-ea"/>
              </a:rPr>
              <a:t>設備投資等を支援し、新規事業への挑戦を後押し。</a:t>
            </a:r>
            <a:r>
              <a:rPr lang="ja-JP" altLang="en-US" sz="1000" b="1" dirty="0">
                <a:solidFill>
                  <a:schemeClr val="tx1"/>
                </a:solidFill>
                <a:latin typeface="+mj-ea"/>
                <a:ea typeface="+mj-ea"/>
              </a:rPr>
              <a:t>中⼩企業の⽣産性・収益の向上を図りつつ、</a:t>
            </a:r>
            <a:r>
              <a:rPr lang="ja-JP" altLang="en-US" sz="1000" b="1" dirty="0">
                <a:solidFill>
                  <a:srgbClr val="FF0000"/>
                </a:solidFill>
                <a:latin typeface="+mj-ea"/>
                <a:ea typeface="+mj-ea"/>
              </a:rPr>
              <a:t>従業員の賃上げにつなげていくことを</a:t>
            </a:r>
            <a:r>
              <a:rPr lang="ja-JP" altLang="en-US" sz="1000" b="1" dirty="0">
                <a:solidFill>
                  <a:srgbClr val="FF0000"/>
                </a:solidFill>
                <a:latin typeface="+mn-ea"/>
              </a:rPr>
              <a:t>⽬</a:t>
            </a:r>
            <a:r>
              <a:rPr lang="ja-JP" altLang="en-US" sz="1000" b="1" dirty="0">
                <a:solidFill>
                  <a:srgbClr val="FF0000"/>
                </a:solidFill>
                <a:latin typeface="+mj-ea"/>
                <a:ea typeface="+mj-ea"/>
              </a:rPr>
              <a:t>的</a:t>
            </a:r>
            <a:r>
              <a:rPr lang="ja-JP" altLang="en-US" sz="1000" b="1" dirty="0">
                <a:solidFill>
                  <a:schemeClr val="tx1"/>
                </a:solidFill>
                <a:latin typeface="+mj-ea"/>
                <a:ea typeface="+mj-ea"/>
              </a:rPr>
              <a:t>としています。</a:t>
            </a:r>
            <a:endParaRPr lang="ja-JP" altLang="en-US" sz="1000" b="1" dirty="0">
              <a:solidFill>
                <a:schemeClr val="tx1"/>
              </a:solidFill>
              <a:effectLst/>
              <a:latin typeface="+mj-ea"/>
              <a:ea typeface="+mj-ea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09C5FD64-727A-4747-8D67-75D8AB62CEE6}"/>
              </a:ext>
            </a:extLst>
          </p:cNvPr>
          <p:cNvSpPr txBox="1"/>
          <p:nvPr/>
        </p:nvSpPr>
        <p:spPr>
          <a:xfrm>
            <a:off x="162568" y="2085119"/>
            <a:ext cx="2471977" cy="25391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ja-JP" altLang="en-US" sz="1050" b="1">
                <a:solidFill>
                  <a:schemeClr val="bg1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中小企業新事業進出補助金と</a:t>
            </a:r>
            <a:r>
              <a:rPr lang="ja-JP" altLang="en-US" sz="1050" b="1" dirty="0">
                <a:solidFill>
                  <a:schemeClr val="bg1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は？</a:t>
            </a:r>
            <a:endParaRPr kumimoji="1" lang="ja-JP" altLang="en-US" sz="1050" b="1" dirty="0">
              <a:solidFill>
                <a:schemeClr val="bg1"/>
              </a:solidFill>
              <a:latin typeface="BIZ UDPGothic" panose="020B0400000000000000" pitchFamily="34" charset="-128"/>
              <a:ea typeface="BIZ UDPGothic" panose="020B0400000000000000" pitchFamily="34" charset="-128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44165D1A-8B96-4B80-90B0-61B4C1A5A7E3}"/>
              </a:ext>
            </a:extLst>
          </p:cNvPr>
          <p:cNvSpPr txBox="1"/>
          <p:nvPr/>
        </p:nvSpPr>
        <p:spPr>
          <a:xfrm>
            <a:off x="148114" y="6157024"/>
            <a:ext cx="1739579" cy="25391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kumimoji="1" lang="ja-JP" altLang="en-US" sz="1050" b="1">
                <a:solidFill>
                  <a:schemeClr val="bg1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補助上限額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988E3471-8170-4A21-BA75-176F377AA00E}"/>
              </a:ext>
            </a:extLst>
          </p:cNvPr>
          <p:cNvSpPr txBox="1"/>
          <p:nvPr/>
        </p:nvSpPr>
        <p:spPr>
          <a:xfrm>
            <a:off x="2022069" y="6157024"/>
            <a:ext cx="4686069" cy="25391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kumimoji="1" lang="ja-JP" altLang="en-US" sz="1050" b="1">
                <a:solidFill>
                  <a:schemeClr val="bg1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活用イメージ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DE758939-3C90-4BF0-BC9A-845CE133C86F}"/>
              </a:ext>
            </a:extLst>
          </p:cNvPr>
          <p:cNvSpPr/>
          <p:nvPr/>
        </p:nvSpPr>
        <p:spPr>
          <a:xfrm>
            <a:off x="2190948" y="6568356"/>
            <a:ext cx="2091182" cy="500492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ts val="1380"/>
              </a:lnSpc>
            </a:pPr>
            <a:r>
              <a:rPr lang="ja-JP" altLang="en-US" sz="900">
                <a:solidFill>
                  <a:schemeClr val="tx1">
                    <a:lumMod val="95000"/>
                    <a:lumOff val="5000"/>
                  </a:schemeClr>
                </a:solidFill>
              </a:rPr>
              <a:t>機械加工業でのノウハウを活かして、新たに半導体製造装置部品の</a:t>
            </a:r>
            <a:endParaRPr lang="en-US" altLang="ja-JP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ts val="1380"/>
              </a:lnSpc>
            </a:pPr>
            <a:r>
              <a:rPr lang="ja-JP" altLang="en-US" sz="900">
                <a:solidFill>
                  <a:schemeClr val="tx1">
                    <a:lumMod val="95000"/>
                    <a:lumOff val="5000"/>
                  </a:schemeClr>
                </a:solidFill>
              </a:rPr>
              <a:t>製造に挑戦。</a:t>
            </a:r>
            <a:endParaRPr lang="ja-JP" altLang="en-US" sz="900"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4E134BE4-ECD6-4E10-9A64-9E9B47834800}"/>
              </a:ext>
            </a:extLst>
          </p:cNvPr>
          <p:cNvSpPr/>
          <p:nvPr/>
        </p:nvSpPr>
        <p:spPr>
          <a:xfrm>
            <a:off x="4484859" y="6544770"/>
            <a:ext cx="2179743" cy="61597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ts val="1380"/>
              </a:lnSpc>
            </a:pPr>
            <a:r>
              <a:rPr lang="ja-JP" alt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医療機器製造の技術を活かして</a:t>
            </a:r>
            <a:b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ja-JP" alt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蒸留所を建設し、</a:t>
            </a:r>
            <a:endParaRPr lang="en-US" altLang="ja-JP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ts val="1380"/>
              </a:lnSpc>
            </a:pPr>
            <a:r>
              <a:rPr lang="ja-JP" alt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ウイスキー製造業に進出。</a:t>
            </a:r>
            <a:endParaRPr lang="ja-JP" altLang="en-US" sz="900" dirty="0"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362B42A8-82FD-4980-B820-190EA092D2E4}"/>
              </a:ext>
            </a:extLst>
          </p:cNvPr>
          <p:cNvSpPr txBox="1"/>
          <p:nvPr/>
        </p:nvSpPr>
        <p:spPr>
          <a:xfrm>
            <a:off x="168194" y="3330966"/>
            <a:ext cx="6501166" cy="25391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kumimoji="1" lang="ja-JP" altLang="en-US" sz="1050" b="1">
                <a:solidFill>
                  <a:schemeClr val="bg1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補助事業概要</a:t>
            </a:r>
          </a:p>
        </p:txBody>
      </p:sp>
      <p:pic>
        <p:nvPicPr>
          <p:cNvPr id="81" name="図 80" descr="おもちゃ, レゴ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7B6171F8-28AC-46BC-B0A8-616977375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169" y="2135075"/>
            <a:ext cx="985943" cy="877150"/>
          </a:xfrm>
          <a:prstGeom prst="rect">
            <a:avLst/>
          </a:prstGeom>
        </p:spPr>
      </p:pic>
      <p:pic>
        <p:nvPicPr>
          <p:cNvPr id="82" name="図 81" descr="Cgで描かれた建物&#10;&#10;AI 生成コンテンツは誤りを含む可能性があります。">
            <a:extLst>
              <a:ext uri="{FF2B5EF4-FFF2-40B4-BE49-F238E27FC236}">
                <a16:creationId xmlns:a16="http://schemas.microsoft.com/office/drawing/2014/main" id="{E8B1F1E4-1422-4AAA-9C66-8D3A19E3D0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447" y="2385302"/>
            <a:ext cx="547732" cy="600738"/>
          </a:xfrm>
          <a:prstGeom prst="rect">
            <a:avLst/>
          </a:prstGeom>
        </p:spPr>
      </p:pic>
      <p:pic>
        <p:nvPicPr>
          <p:cNvPr id="83" name="図 82" descr="レゴ, おもちゃ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24E55FE2-69E9-4916-86C5-BC812F98685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700" y="2000672"/>
            <a:ext cx="1606660" cy="1083561"/>
          </a:xfrm>
          <a:prstGeom prst="rect">
            <a:avLst/>
          </a:prstGeom>
        </p:spPr>
      </p:pic>
      <p:sp>
        <p:nvSpPr>
          <p:cNvPr id="84" name="円/楕円 145">
            <a:extLst>
              <a:ext uri="{FF2B5EF4-FFF2-40B4-BE49-F238E27FC236}">
                <a16:creationId xmlns:a16="http://schemas.microsoft.com/office/drawing/2014/main" id="{E2420ABA-2C9E-444C-B4A2-6607DEDDFE0F}"/>
              </a:ext>
            </a:extLst>
          </p:cNvPr>
          <p:cNvSpPr/>
          <p:nvPr/>
        </p:nvSpPr>
        <p:spPr>
          <a:xfrm>
            <a:off x="2033612" y="6446122"/>
            <a:ext cx="251960" cy="25196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300" b="1" dirty="0"/>
              <a:t>1</a:t>
            </a:r>
            <a:endParaRPr kumimoji="1" lang="ja-JP" altLang="en-US" sz="1300" b="1"/>
          </a:p>
        </p:txBody>
      </p:sp>
      <p:sp>
        <p:nvSpPr>
          <p:cNvPr id="85" name="円/楕円 147">
            <a:extLst>
              <a:ext uri="{FF2B5EF4-FFF2-40B4-BE49-F238E27FC236}">
                <a16:creationId xmlns:a16="http://schemas.microsoft.com/office/drawing/2014/main" id="{9BA28B0B-F7C8-45B3-8984-C85BA902399E}"/>
              </a:ext>
            </a:extLst>
          </p:cNvPr>
          <p:cNvSpPr/>
          <p:nvPr/>
        </p:nvSpPr>
        <p:spPr>
          <a:xfrm>
            <a:off x="4336111" y="6446122"/>
            <a:ext cx="251960" cy="25196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300" b="1" dirty="0"/>
              <a:t>2</a:t>
            </a:r>
            <a:endParaRPr kumimoji="1" lang="ja-JP" altLang="en-US" sz="1300" b="1"/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AACF7A17-FC09-4332-920E-867C511728D4}"/>
              </a:ext>
            </a:extLst>
          </p:cNvPr>
          <p:cNvGrpSpPr/>
          <p:nvPr/>
        </p:nvGrpSpPr>
        <p:grpSpPr>
          <a:xfrm>
            <a:off x="6042727" y="6701372"/>
            <a:ext cx="517308" cy="569267"/>
            <a:chOff x="6008036" y="6499022"/>
            <a:chExt cx="547182" cy="602142"/>
          </a:xfrm>
          <a:effectLst>
            <a:outerShdw blurRad="95932" dist="84289" dir="5400000" sx="70000" sy="70000" algn="ctr" rotWithShape="0">
              <a:srgbClr val="000000">
                <a:alpha val="85855"/>
              </a:srgbClr>
            </a:outerShdw>
          </a:effectLst>
        </p:grpSpPr>
        <p:pic>
          <p:nvPicPr>
            <p:cNvPr id="87" name="図 86" descr="アイコン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4066C651-1BA9-4D13-A784-D66FA8153F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265429" y="6499022"/>
              <a:ext cx="289789" cy="588061"/>
            </a:xfrm>
            <a:prstGeom prst="rect">
              <a:avLst/>
            </a:prstGeom>
            <a:effectLst/>
          </p:spPr>
        </p:pic>
        <p:pic>
          <p:nvPicPr>
            <p:cNvPr id="88" name="図 87" descr="アイコン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396643DA-94D7-45E5-B50A-F25B0C47D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008036" y="6540203"/>
              <a:ext cx="297257" cy="560961"/>
            </a:xfrm>
            <a:prstGeom prst="rect">
              <a:avLst/>
            </a:prstGeom>
            <a:effectLst/>
          </p:spPr>
        </p:pic>
      </p:grp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45AB0A66-5001-4506-850B-AC6241A8964F}"/>
              </a:ext>
            </a:extLst>
          </p:cNvPr>
          <p:cNvSpPr txBox="1"/>
          <p:nvPr/>
        </p:nvSpPr>
        <p:spPr>
          <a:xfrm>
            <a:off x="137543" y="7434487"/>
            <a:ext cx="1739579" cy="25391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ja-JP" altLang="en-US" sz="1050" b="1">
                <a:solidFill>
                  <a:schemeClr val="bg1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事業スキーム</a:t>
            </a:r>
            <a:endParaRPr kumimoji="1" lang="ja-JP" altLang="en-US" sz="1050" b="1">
              <a:solidFill>
                <a:schemeClr val="bg1"/>
              </a:solidFill>
              <a:latin typeface="BIZ UDPGothic" panose="020B0400000000000000" pitchFamily="34" charset="-128"/>
              <a:ea typeface="BIZ UDPGothic" panose="020B0400000000000000" pitchFamily="34" charset="-128"/>
            </a:endParaRPr>
          </a:p>
        </p:txBody>
      </p: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2C10C2C2-3A02-46BC-A6EB-BC7E66BEA14A}"/>
              </a:ext>
            </a:extLst>
          </p:cNvPr>
          <p:cNvGrpSpPr/>
          <p:nvPr/>
        </p:nvGrpSpPr>
        <p:grpSpPr>
          <a:xfrm>
            <a:off x="160879" y="7774427"/>
            <a:ext cx="5209303" cy="1168963"/>
            <a:chOff x="284478" y="4906922"/>
            <a:chExt cx="5464299" cy="1168963"/>
          </a:xfrm>
        </p:grpSpPr>
        <p:sp>
          <p:nvSpPr>
            <p:cNvPr id="91" name="フローチャート: 他ページ結合子 90">
              <a:extLst>
                <a:ext uri="{FF2B5EF4-FFF2-40B4-BE49-F238E27FC236}">
                  <a16:creationId xmlns:a16="http://schemas.microsoft.com/office/drawing/2014/main" id="{1F68F5EB-AE19-420A-9129-879415B22383}"/>
                </a:ext>
              </a:extLst>
            </p:cNvPr>
            <p:cNvSpPr/>
            <p:nvPr/>
          </p:nvSpPr>
          <p:spPr>
            <a:xfrm rot="16200000">
              <a:off x="4419286" y="4741902"/>
              <a:ext cx="973905" cy="1685077"/>
            </a:xfrm>
            <a:prstGeom prst="flowChartOffpageConnector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ローチャート: 他ページ結合子 107">
              <a:extLst>
                <a:ext uri="{FF2B5EF4-FFF2-40B4-BE49-F238E27FC236}">
                  <a16:creationId xmlns:a16="http://schemas.microsoft.com/office/drawing/2014/main" id="{39CA6E9E-3F48-4331-9BE1-E80D5A7DB5E8}"/>
                </a:ext>
              </a:extLst>
            </p:cNvPr>
            <p:cNvSpPr/>
            <p:nvPr/>
          </p:nvSpPr>
          <p:spPr>
            <a:xfrm rot="16200000">
              <a:off x="3116371" y="4468137"/>
              <a:ext cx="978869" cy="2236628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8000 h 10000"/>
                <a:gd name="connsiteX3" fmla="*/ 5000 w 10000"/>
                <a:gd name="connsiteY3" fmla="*/ 10000 h 10000"/>
                <a:gd name="connsiteX4" fmla="*/ 0 w 10000"/>
                <a:gd name="connsiteY4" fmla="*/ 8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9949 w 10000"/>
                <a:gd name="connsiteY2" fmla="*/ 8917 h 10000"/>
                <a:gd name="connsiteX3" fmla="*/ 5000 w 10000"/>
                <a:gd name="connsiteY3" fmla="*/ 10000 h 10000"/>
                <a:gd name="connsiteX4" fmla="*/ 0 w 10000"/>
                <a:gd name="connsiteY4" fmla="*/ 8000 h 10000"/>
                <a:gd name="connsiteX5" fmla="*/ 0 w 10000"/>
                <a:gd name="connsiteY5" fmla="*/ 0 h 10000"/>
                <a:gd name="connsiteX0" fmla="*/ 51 w 10051"/>
                <a:gd name="connsiteY0" fmla="*/ 0 h 10000"/>
                <a:gd name="connsiteX1" fmla="*/ 10051 w 10051"/>
                <a:gd name="connsiteY1" fmla="*/ 0 h 10000"/>
                <a:gd name="connsiteX2" fmla="*/ 10000 w 10051"/>
                <a:gd name="connsiteY2" fmla="*/ 8917 h 10000"/>
                <a:gd name="connsiteX3" fmla="*/ 5051 w 10051"/>
                <a:gd name="connsiteY3" fmla="*/ 10000 h 10000"/>
                <a:gd name="connsiteX4" fmla="*/ 0 w 10051"/>
                <a:gd name="connsiteY4" fmla="*/ 9043 h 10000"/>
                <a:gd name="connsiteX5" fmla="*/ 51 w 10051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51" h="10000">
                  <a:moveTo>
                    <a:pt x="51" y="0"/>
                  </a:moveTo>
                  <a:lnTo>
                    <a:pt x="10051" y="0"/>
                  </a:lnTo>
                  <a:cubicBezTo>
                    <a:pt x="10034" y="2972"/>
                    <a:pt x="10017" y="5945"/>
                    <a:pt x="10000" y="8917"/>
                  </a:cubicBezTo>
                  <a:lnTo>
                    <a:pt x="5051" y="10000"/>
                  </a:lnTo>
                  <a:lnTo>
                    <a:pt x="0" y="9043"/>
                  </a:lnTo>
                  <a:cubicBezTo>
                    <a:pt x="17" y="6029"/>
                    <a:pt x="34" y="3014"/>
                    <a:pt x="51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他ページ結合子 107">
              <a:extLst>
                <a:ext uri="{FF2B5EF4-FFF2-40B4-BE49-F238E27FC236}">
                  <a16:creationId xmlns:a16="http://schemas.microsoft.com/office/drawing/2014/main" id="{68017F80-3710-4C76-A35D-06A447843A16}"/>
                </a:ext>
              </a:extLst>
            </p:cNvPr>
            <p:cNvSpPr/>
            <p:nvPr/>
          </p:nvSpPr>
          <p:spPr>
            <a:xfrm rot="16200000">
              <a:off x="1312438" y="4506332"/>
              <a:ext cx="978869" cy="2160238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8000 h 10000"/>
                <a:gd name="connsiteX3" fmla="*/ 5000 w 10000"/>
                <a:gd name="connsiteY3" fmla="*/ 10000 h 10000"/>
                <a:gd name="connsiteX4" fmla="*/ 0 w 10000"/>
                <a:gd name="connsiteY4" fmla="*/ 8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9949 w 10000"/>
                <a:gd name="connsiteY2" fmla="*/ 8917 h 10000"/>
                <a:gd name="connsiteX3" fmla="*/ 5000 w 10000"/>
                <a:gd name="connsiteY3" fmla="*/ 10000 h 10000"/>
                <a:gd name="connsiteX4" fmla="*/ 0 w 10000"/>
                <a:gd name="connsiteY4" fmla="*/ 8000 h 10000"/>
                <a:gd name="connsiteX5" fmla="*/ 0 w 10000"/>
                <a:gd name="connsiteY5" fmla="*/ 0 h 10000"/>
                <a:gd name="connsiteX0" fmla="*/ 51 w 10051"/>
                <a:gd name="connsiteY0" fmla="*/ 0 h 10000"/>
                <a:gd name="connsiteX1" fmla="*/ 10051 w 10051"/>
                <a:gd name="connsiteY1" fmla="*/ 0 h 10000"/>
                <a:gd name="connsiteX2" fmla="*/ 10000 w 10051"/>
                <a:gd name="connsiteY2" fmla="*/ 8917 h 10000"/>
                <a:gd name="connsiteX3" fmla="*/ 5051 w 10051"/>
                <a:gd name="connsiteY3" fmla="*/ 10000 h 10000"/>
                <a:gd name="connsiteX4" fmla="*/ 0 w 10051"/>
                <a:gd name="connsiteY4" fmla="*/ 9043 h 10000"/>
                <a:gd name="connsiteX5" fmla="*/ 51 w 10051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51" h="10000">
                  <a:moveTo>
                    <a:pt x="51" y="0"/>
                  </a:moveTo>
                  <a:lnTo>
                    <a:pt x="10051" y="0"/>
                  </a:lnTo>
                  <a:cubicBezTo>
                    <a:pt x="10034" y="2972"/>
                    <a:pt x="10017" y="5945"/>
                    <a:pt x="10000" y="8917"/>
                  </a:cubicBezTo>
                  <a:lnTo>
                    <a:pt x="5051" y="10000"/>
                  </a:lnTo>
                  <a:lnTo>
                    <a:pt x="0" y="9043"/>
                  </a:lnTo>
                  <a:cubicBezTo>
                    <a:pt x="17" y="6029"/>
                    <a:pt x="34" y="3014"/>
                    <a:pt x="51" y="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ローチャート: 他ページ結合子 93">
              <a:extLst>
                <a:ext uri="{FF2B5EF4-FFF2-40B4-BE49-F238E27FC236}">
                  <a16:creationId xmlns:a16="http://schemas.microsoft.com/office/drawing/2014/main" id="{37EF1733-B880-4447-AF32-4E13CF05A838}"/>
                </a:ext>
              </a:extLst>
            </p:cNvPr>
            <p:cNvSpPr/>
            <p:nvPr/>
          </p:nvSpPr>
          <p:spPr>
            <a:xfrm rot="16200000">
              <a:off x="158398" y="5223571"/>
              <a:ext cx="973902" cy="721742"/>
            </a:xfrm>
            <a:prstGeom prst="flowChartOffpageConnector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1D17F563-D343-4D4F-86B5-3F6CED4CC6E2}"/>
                </a:ext>
              </a:extLst>
            </p:cNvPr>
            <p:cNvSpPr txBox="1"/>
            <p:nvPr/>
          </p:nvSpPr>
          <p:spPr>
            <a:xfrm>
              <a:off x="288735" y="4906922"/>
              <a:ext cx="758573" cy="2308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900">
                  <a:solidFill>
                    <a:schemeClr val="tx2"/>
                  </a:solidFill>
                  <a:latin typeface="BIZ UDPGothic" panose="020B0400000000000000" pitchFamily="34" charset="-128"/>
                  <a:ea typeface="BIZ UDPGothic" panose="020B0400000000000000" pitchFamily="34" charset="-128"/>
                </a:rPr>
                <a:t>事前準備</a:t>
              </a:r>
              <a:endParaRPr kumimoji="1" lang="ja-JP" altLang="en-US" sz="900">
                <a:solidFill>
                  <a:schemeClr val="tx2"/>
                </a:solidFill>
                <a:latin typeface="BIZ UDPGothic" panose="020B0400000000000000" pitchFamily="34" charset="-128"/>
                <a:ea typeface="BIZ UDPGothic" panose="020B0400000000000000" pitchFamily="34" charset="-128"/>
              </a:endParaRPr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C74CB9DB-175B-40EA-ADDA-08F25B4F5806}"/>
                </a:ext>
              </a:extLst>
            </p:cNvPr>
            <p:cNvSpPr txBox="1"/>
            <p:nvPr/>
          </p:nvSpPr>
          <p:spPr>
            <a:xfrm>
              <a:off x="1043743" y="4906922"/>
              <a:ext cx="1729389" cy="2308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900">
                  <a:solidFill>
                    <a:schemeClr val="tx2"/>
                  </a:solidFill>
                  <a:latin typeface="BIZ UDPGothic" panose="020B0400000000000000" pitchFamily="34" charset="-128"/>
                  <a:ea typeface="BIZ UDPGothic" panose="020B0400000000000000" pitchFamily="34" charset="-128"/>
                </a:rPr>
                <a:t>公募開始～交付候補者決定</a:t>
              </a:r>
              <a:endParaRPr kumimoji="1" lang="ja-JP" altLang="en-US" sz="900">
                <a:solidFill>
                  <a:schemeClr val="tx2"/>
                </a:solidFill>
                <a:latin typeface="BIZ UDPGothic" panose="020B0400000000000000" pitchFamily="34" charset="-128"/>
                <a:ea typeface="BIZ UDPGothic" panose="020B0400000000000000" pitchFamily="34" charset="-128"/>
              </a:endParaRPr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B7D8709E-A5E5-49CE-AE81-8F217369740A}"/>
                </a:ext>
              </a:extLst>
            </p:cNvPr>
            <p:cNvSpPr txBox="1"/>
            <p:nvPr/>
          </p:nvSpPr>
          <p:spPr>
            <a:xfrm>
              <a:off x="2771875" y="4906922"/>
              <a:ext cx="1953269" cy="2308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900">
                  <a:solidFill>
                    <a:schemeClr val="tx2"/>
                  </a:solidFill>
                  <a:latin typeface="BIZ UDPGothic" panose="020B0400000000000000" pitchFamily="34" charset="-128"/>
                  <a:ea typeface="BIZ UDPGothic" panose="020B0400000000000000" pitchFamily="34" charset="-128"/>
                </a:rPr>
                <a:t>交付決定～補助事業実施</a:t>
              </a:r>
              <a:endParaRPr kumimoji="1" lang="ja-JP" altLang="en-US" sz="900">
                <a:solidFill>
                  <a:schemeClr val="tx2"/>
                </a:solidFill>
                <a:latin typeface="BIZ UDPGothic" panose="020B0400000000000000" pitchFamily="34" charset="-128"/>
                <a:ea typeface="BIZ UDPGothic" panose="020B0400000000000000" pitchFamily="34" charset="-128"/>
              </a:endParaRPr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7877C90D-D71D-4C3A-8A7E-8552432B1E1F}"/>
                </a:ext>
              </a:extLst>
            </p:cNvPr>
            <p:cNvSpPr txBox="1"/>
            <p:nvPr/>
          </p:nvSpPr>
          <p:spPr>
            <a:xfrm>
              <a:off x="4642321" y="4906922"/>
              <a:ext cx="1090935" cy="2308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900">
                  <a:solidFill>
                    <a:schemeClr val="tx2"/>
                  </a:solidFill>
                  <a:latin typeface="BIZ UDPGothic" panose="020B0400000000000000" pitchFamily="34" charset="-128"/>
                  <a:ea typeface="BIZ UDPGothic" panose="020B0400000000000000" pitchFamily="34" charset="-128"/>
                </a:rPr>
                <a:t>補助事業終了後</a:t>
              </a:r>
              <a:endParaRPr kumimoji="1" lang="ja-JP" altLang="en-US" sz="900">
                <a:solidFill>
                  <a:schemeClr val="tx2"/>
                </a:solidFill>
                <a:latin typeface="BIZ UDPGothic" panose="020B0400000000000000" pitchFamily="34" charset="-128"/>
                <a:ea typeface="BIZ UDPGothic" panose="020B0400000000000000" pitchFamily="34" charset="-128"/>
              </a:endParaRPr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8F41C9F9-2CF0-4F4B-AAC5-E886ECCF6491}"/>
                </a:ext>
              </a:extLst>
            </p:cNvPr>
            <p:cNvSpPr txBox="1"/>
            <p:nvPr/>
          </p:nvSpPr>
          <p:spPr>
            <a:xfrm>
              <a:off x="415930" y="5216777"/>
              <a:ext cx="292388" cy="810478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kumimoji="1" lang="ja-JP" altLang="en-US" sz="700" b="1">
                  <a:solidFill>
                    <a:schemeClr val="tx2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新規事業への検討</a:t>
              </a:r>
              <a:endParaRPr kumimoji="1" lang="ja-JP" altLang="en-US" sz="7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E71077A7-AC11-434C-853E-AC7F51639666}"/>
                </a:ext>
              </a:extLst>
            </p:cNvPr>
            <p:cNvSpPr txBox="1"/>
            <p:nvPr/>
          </p:nvSpPr>
          <p:spPr>
            <a:xfrm>
              <a:off x="548680" y="5217741"/>
              <a:ext cx="292388" cy="54117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tx2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計画の策定</a:t>
              </a:r>
              <a:endParaRPr kumimoji="1" lang="ja-JP" altLang="en-US" sz="7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4194859D-D3E4-4D67-B20D-DC7D5458AF87}"/>
                </a:ext>
              </a:extLst>
            </p:cNvPr>
            <p:cNvSpPr txBox="1"/>
            <p:nvPr/>
          </p:nvSpPr>
          <p:spPr>
            <a:xfrm>
              <a:off x="1097026" y="5195227"/>
              <a:ext cx="292388" cy="650652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申請受付開始</a:t>
              </a:r>
              <a:endParaRPr kumimoji="1" lang="ja-JP" altLang="en-US" sz="7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237F4564-8331-491F-9BA0-789F07C160C3}"/>
                </a:ext>
              </a:extLst>
            </p:cNvPr>
            <p:cNvSpPr txBox="1"/>
            <p:nvPr/>
          </p:nvSpPr>
          <p:spPr>
            <a:xfrm>
              <a:off x="1452626" y="5195227"/>
              <a:ext cx="292388" cy="465507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公募締切</a:t>
              </a:r>
              <a:endParaRPr kumimoji="1" lang="ja-JP" altLang="en-US" sz="7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B315EF64-485B-4F89-90C2-C9E98F8E72B6}"/>
                </a:ext>
              </a:extLst>
            </p:cNvPr>
            <p:cNvSpPr txBox="1"/>
            <p:nvPr/>
          </p:nvSpPr>
          <p:spPr>
            <a:xfrm>
              <a:off x="1808226" y="5195227"/>
              <a:ext cx="292388" cy="280362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kumimoji="1" lang="ja-JP" altLang="en-US" sz="700" b="1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審査</a:t>
              </a:r>
              <a:endParaRPr kumimoji="1" lang="ja-JP" altLang="en-US" sz="7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4F216F29-F149-4B55-8314-74A6DBFE4DD4}"/>
                </a:ext>
              </a:extLst>
            </p:cNvPr>
            <p:cNvSpPr txBox="1"/>
            <p:nvPr/>
          </p:nvSpPr>
          <p:spPr>
            <a:xfrm>
              <a:off x="2163827" y="5195227"/>
              <a:ext cx="292388" cy="74322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交付候補者決定</a:t>
              </a:r>
              <a:endParaRPr kumimoji="1" lang="ja-JP" altLang="en-US" sz="7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64CD9819-C63F-4A7E-ACA9-A51361539D4D}"/>
                </a:ext>
              </a:extLst>
            </p:cNvPr>
            <p:cNvSpPr txBox="1"/>
            <p:nvPr/>
          </p:nvSpPr>
          <p:spPr>
            <a:xfrm>
              <a:off x="2992086" y="5195227"/>
              <a:ext cx="292388" cy="828917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tx2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交付申請・決定</a:t>
              </a:r>
              <a:endParaRPr kumimoji="1" lang="ja-JP" altLang="en-US" sz="7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A4FE1C6E-69A8-4E8E-A317-04E750D7BEDD}"/>
                </a:ext>
              </a:extLst>
            </p:cNvPr>
            <p:cNvSpPr txBox="1"/>
            <p:nvPr/>
          </p:nvSpPr>
          <p:spPr>
            <a:xfrm>
              <a:off x="3347686" y="5195227"/>
              <a:ext cx="292388" cy="76876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tx2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補助事業開始</a:t>
              </a:r>
              <a:endParaRPr kumimoji="1" lang="ja-JP" altLang="en-US" sz="7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B6B74D80-BE6C-48EC-AF42-9F5A6C309EB5}"/>
                </a:ext>
              </a:extLst>
            </p:cNvPr>
            <p:cNvSpPr txBox="1"/>
            <p:nvPr/>
          </p:nvSpPr>
          <p:spPr>
            <a:xfrm>
              <a:off x="3703286" y="5195227"/>
              <a:ext cx="292388" cy="734537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tx2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補助金の確定</a:t>
              </a:r>
              <a:endParaRPr lang="en-US" altLang="ja-JP" sz="7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368E0975-8EA8-41ED-9DF7-7F58C2FCCD59}"/>
                </a:ext>
              </a:extLst>
            </p:cNvPr>
            <p:cNvSpPr txBox="1"/>
            <p:nvPr/>
          </p:nvSpPr>
          <p:spPr>
            <a:xfrm>
              <a:off x="4058887" y="5195227"/>
              <a:ext cx="292388" cy="74322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tx2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補助金の支払い</a:t>
              </a:r>
              <a:endParaRPr lang="en-US" altLang="ja-JP" sz="7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10" name="テキスト ボックス 109">
              <a:extLst>
                <a:ext uri="{FF2B5EF4-FFF2-40B4-BE49-F238E27FC236}">
                  <a16:creationId xmlns:a16="http://schemas.microsoft.com/office/drawing/2014/main" id="{0AE300AB-F293-4371-9B66-BABB84BF0E44}"/>
                </a:ext>
              </a:extLst>
            </p:cNvPr>
            <p:cNvSpPr txBox="1"/>
            <p:nvPr/>
          </p:nvSpPr>
          <p:spPr>
            <a:xfrm>
              <a:off x="3588114" y="5195227"/>
              <a:ext cx="292388" cy="734537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tx2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確定検査</a:t>
              </a:r>
              <a:endParaRPr lang="ja-JP" altLang="en-US" sz="7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E005EA26-B141-49FE-A28B-AE8CDD096D48}"/>
                </a:ext>
              </a:extLst>
            </p:cNvPr>
            <p:cNvSpPr txBox="1"/>
            <p:nvPr/>
          </p:nvSpPr>
          <p:spPr>
            <a:xfrm>
              <a:off x="3940225" y="5195227"/>
              <a:ext cx="292388" cy="74322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>
                  <a:solidFill>
                    <a:schemeClr val="tx2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補助金の請求</a:t>
              </a:r>
              <a:endParaRPr lang="ja-JP" altLang="en-US" sz="7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F9E61AC0-DDDB-4189-9ED9-BF103DDEDCC0}"/>
                </a:ext>
              </a:extLst>
            </p:cNvPr>
            <p:cNvSpPr txBox="1"/>
            <p:nvPr/>
          </p:nvSpPr>
          <p:spPr>
            <a:xfrm>
              <a:off x="4941168" y="5195227"/>
              <a:ext cx="438582" cy="74322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7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知的財産等報告</a:t>
              </a:r>
              <a:endParaRPr lang="en-US" altLang="ja-JP" sz="7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>
                <a:spcAft>
                  <a:spcPts val="300"/>
                </a:spcAft>
              </a:pPr>
              <a:r>
                <a:rPr lang="ja-JP" altLang="en-US" sz="7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事業化状況報告</a:t>
              </a:r>
              <a:endParaRPr kumimoji="1" lang="ja-JP" altLang="en-US" sz="7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</p:grpSp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5A09ACC2-5C56-46A5-A0E4-9CFC44499BC3}"/>
              </a:ext>
            </a:extLst>
          </p:cNvPr>
          <p:cNvSpPr/>
          <p:nvPr/>
        </p:nvSpPr>
        <p:spPr>
          <a:xfrm>
            <a:off x="45915" y="9129464"/>
            <a:ext cx="6766170" cy="451035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100" b="1" dirty="0">
                <a:solidFill>
                  <a:schemeClr val="tx1"/>
                </a:solidFill>
              </a:rPr>
              <a:t>幅広い費用が補助対象となるため、</a:t>
            </a:r>
            <a:r>
              <a:rPr lang="ja-JP" altLang="en-US" sz="1100" b="1" dirty="0">
                <a:solidFill>
                  <a:srgbClr val="FF0000"/>
                </a:solidFill>
              </a:rPr>
              <a:t>新事業進出を目的とした機材導入、</a:t>
            </a:r>
            <a:endParaRPr lang="en-US" altLang="ja-JP" sz="1100" b="1" dirty="0">
              <a:solidFill>
                <a:srgbClr val="FF0000"/>
              </a:solidFill>
            </a:endParaRPr>
          </a:p>
          <a:p>
            <a:r>
              <a:rPr lang="ja-JP" altLang="en-US" sz="1100" b="1" dirty="0">
                <a:solidFill>
                  <a:srgbClr val="FF0000"/>
                </a:solidFill>
              </a:rPr>
              <a:t>宣伝などを検討している企業</a:t>
            </a:r>
            <a:r>
              <a:rPr lang="ja-JP" altLang="en-US" sz="1100" b="1" dirty="0">
                <a:solidFill>
                  <a:schemeClr val="tx1"/>
                </a:solidFill>
              </a:rPr>
              <a:t>にとっては汎用性の高い補助金です！ぜひ活用を検討しましょう！</a:t>
            </a:r>
            <a:endParaRPr lang="ja-JP" altLang="en-US" sz="1100" b="1" dirty="0">
              <a:solidFill>
                <a:schemeClr val="tx1"/>
              </a:solidFill>
              <a:latin typeface="BIZ UDPGothic" panose="020B0400000000000000" pitchFamily="34" charset="-128"/>
              <a:ea typeface="BIZ UDPGothic" panose="020B0400000000000000" pitchFamily="34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0D36CD22-578F-43D6-BC7D-B9FD1F8808DF}"/>
              </a:ext>
            </a:extLst>
          </p:cNvPr>
          <p:cNvGrpSpPr/>
          <p:nvPr/>
        </p:nvGrpSpPr>
        <p:grpSpPr>
          <a:xfrm>
            <a:off x="3374545" y="6805096"/>
            <a:ext cx="1072988" cy="596176"/>
            <a:chOff x="-3573439" y="6752508"/>
            <a:chExt cx="1302525" cy="723711"/>
          </a:xfrm>
        </p:grpSpPr>
        <p:pic>
          <p:nvPicPr>
            <p:cNvPr id="115" name="図 114" descr="回路, 電子機器 が含まれている画像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CA17D034-D62A-4C0C-903B-78705D34122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573439" y="6819005"/>
              <a:ext cx="876285" cy="657214"/>
            </a:xfrm>
            <a:prstGeom prst="rect">
              <a:avLst/>
            </a:prstGeom>
            <a:effectLst>
              <a:outerShdw blurRad="38100" dist="16320" dir="5400000" sx="95000" sy="95000" algn="ctr" rotWithShape="0">
                <a:srgbClr val="000000">
                  <a:alpha val="75000"/>
                </a:srgbClr>
              </a:outerShdw>
            </a:effectLst>
          </p:spPr>
        </p:pic>
        <p:pic>
          <p:nvPicPr>
            <p:cNvPr id="116" name="図 115" descr="時計が付いている｜｜｜ｐ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24699032-A7F9-45CF-9ADB-E81938389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15904" y="6752508"/>
              <a:ext cx="844990" cy="633741"/>
            </a:xfrm>
            <a:prstGeom prst="rect">
              <a:avLst/>
            </a:prstGeom>
            <a:effectLst>
              <a:outerShdw blurRad="47751" dist="35971" dir="5340000" sx="94517" sy="94517" algn="ctr" rotWithShape="0">
                <a:schemeClr val="bg1">
                  <a:lumMod val="50000"/>
                  <a:alpha val="75134"/>
                </a:schemeClr>
              </a:outerShdw>
            </a:effectLst>
          </p:spPr>
        </p:pic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4CDC2859-C733-4EEA-8712-2BDEEA0C2981}"/>
              </a:ext>
            </a:extLst>
          </p:cNvPr>
          <p:cNvSpPr txBox="1"/>
          <p:nvPr/>
        </p:nvSpPr>
        <p:spPr>
          <a:xfrm>
            <a:off x="4863285" y="5761057"/>
            <a:ext cx="1919115" cy="20005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>
              <a:spcAft>
                <a:spcPts val="300"/>
              </a:spcAft>
            </a:pPr>
            <a:r>
              <a:rPr kumimoji="1" lang="en-US" altLang="ja-JP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その他詳細は公募要領をご確認ください。</a:t>
            </a:r>
          </a:p>
        </p:txBody>
      </p:sp>
      <p:sp>
        <p:nvSpPr>
          <p:cNvPr id="118" name="楕円 117">
            <a:extLst>
              <a:ext uri="{FF2B5EF4-FFF2-40B4-BE49-F238E27FC236}">
                <a16:creationId xmlns:a16="http://schemas.microsoft.com/office/drawing/2014/main" id="{D6B626F7-8F2A-4197-843F-CBCD109C5C96}"/>
              </a:ext>
            </a:extLst>
          </p:cNvPr>
          <p:cNvSpPr/>
          <p:nvPr/>
        </p:nvSpPr>
        <p:spPr>
          <a:xfrm>
            <a:off x="5399275" y="7687734"/>
            <a:ext cx="1427829" cy="1427829"/>
          </a:xfrm>
          <a:prstGeom prst="ellipse">
            <a:avLst/>
          </a:prstGeom>
          <a:solidFill>
            <a:srgbClr val="FEE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66A45A3F-CAB6-4313-8998-F7578F6BD78F}"/>
              </a:ext>
            </a:extLst>
          </p:cNvPr>
          <p:cNvSpPr/>
          <p:nvPr/>
        </p:nvSpPr>
        <p:spPr>
          <a:xfrm>
            <a:off x="5362168" y="7977468"/>
            <a:ext cx="1553776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TW" altLang="en-US" sz="900" b="1" dirty="0">
                <a:latin typeface="+mn-ea"/>
              </a:rPr>
              <a:t>公募開始　</a:t>
            </a:r>
            <a:endParaRPr lang="en-US" altLang="zh-TW" sz="900" b="1" dirty="0">
              <a:latin typeface="+mn-ea"/>
            </a:endParaRPr>
          </a:p>
          <a:p>
            <a:pPr algn="ctr"/>
            <a:r>
              <a:rPr lang="zh-TW" altLang="en-US" sz="900" b="1" dirty="0">
                <a:latin typeface="+mn-ea"/>
              </a:rPr>
              <a:t>令和</a:t>
            </a:r>
            <a:r>
              <a:rPr lang="en-US" altLang="zh-TW" sz="900" b="1" dirty="0">
                <a:latin typeface="+mn-ea"/>
              </a:rPr>
              <a:t>7</a:t>
            </a:r>
            <a:r>
              <a:rPr lang="zh-TW" altLang="en-US" sz="900" b="1" dirty="0">
                <a:latin typeface="+mn-ea"/>
              </a:rPr>
              <a:t>年</a:t>
            </a:r>
            <a:r>
              <a:rPr lang="en-US" altLang="zh-TW" sz="900" b="1" dirty="0">
                <a:latin typeface="+mn-ea"/>
              </a:rPr>
              <a:t>4</a:t>
            </a:r>
            <a:r>
              <a:rPr lang="zh-TW" altLang="en-US" sz="900" b="1" dirty="0">
                <a:latin typeface="+mn-ea"/>
              </a:rPr>
              <a:t>月</a:t>
            </a:r>
            <a:r>
              <a:rPr lang="en-US" altLang="zh-TW" sz="900" b="1" dirty="0">
                <a:latin typeface="+mn-ea"/>
              </a:rPr>
              <a:t>22</a:t>
            </a:r>
            <a:r>
              <a:rPr lang="zh-TW" altLang="en-US" sz="900" b="1" dirty="0">
                <a:latin typeface="+mn-ea"/>
              </a:rPr>
              <a:t>日（火）</a:t>
            </a:r>
          </a:p>
          <a:p>
            <a:pPr algn="ctr"/>
            <a:r>
              <a:rPr lang="zh-TW" altLang="en-US" sz="900" b="1" dirty="0">
                <a:latin typeface="+mn-ea"/>
              </a:rPr>
              <a:t>申請受付</a:t>
            </a:r>
            <a:endParaRPr lang="en-US" altLang="zh-TW" sz="900" b="1" dirty="0">
              <a:latin typeface="+mn-ea"/>
            </a:endParaRPr>
          </a:p>
          <a:p>
            <a:pPr algn="ctr"/>
            <a:r>
              <a:rPr lang="zh-TW" altLang="en-US" sz="900" b="1" dirty="0">
                <a:latin typeface="+mn-ea"/>
              </a:rPr>
              <a:t>令和</a:t>
            </a:r>
            <a:r>
              <a:rPr lang="en-US" altLang="zh-TW" sz="900" b="1" dirty="0">
                <a:latin typeface="+mn-ea"/>
              </a:rPr>
              <a:t>7</a:t>
            </a:r>
            <a:r>
              <a:rPr lang="zh-TW" altLang="en-US" sz="900" b="1" dirty="0">
                <a:latin typeface="+mn-ea"/>
              </a:rPr>
              <a:t>年</a:t>
            </a:r>
            <a:r>
              <a:rPr lang="en-US" altLang="zh-TW" sz="900" b="1" dirty="0">
                <a:latin typeface="+mn-ea"/>
              </a:rPr>
              <a:t>6</a:t>
            </a:r>
            <a:r>
              <a:rPr lang="zh-TW" altLang="en-US" sz="900" b="1" dirty="0">
                <a:latin typeface="+mn-ea"/>
              </a:rPr>
              <a:t>月頃（予定）</a:t>
            </a:r>
            <a:endParaRPr lang="en-US" altLang="zh-TW" sz="900" b="1" dirty="0">
              <a:latin typeface="+mn-ea"/>
            </a:endParaRPr>
          </a:p>
          <a:p>
            <a:pPr algn="ctr"/>
            <a:r>
              <a:rPr lang="ja-JP" altLang="en-US" sz="900" b="1" dirty="0">
                <a:latin typeface="+mn-ea"/>
              </a:rPr>
              <a:t>公募締切</a:t>
            </a:r>
            <a:endParaRPr lang="en-US" altLang="zh-TW" sz="900" b="1" dirty="0">
              <a:latin typeface="+mn-ea"/>
            </a:endParaRPr>
          </a:p>
          <a:p>
            <a:pPr algn="ctr"/>
            <a:r>
              <a:rPr lang="zh-TW" altLang="en-US" sz="900" b="1" dirty="0">
                <a:latin typeface="+mn-ea"/>
              </a:rPr>
              <a:t>令和</a:t>
            </a:r>
            <a:r>
              <a:rPr lang="en-US" altLang="zh-TW" sz="900" b="1" dirty="0">
                <a:latin typeface="+mn-ea"/>
              </a:rPr>
              <a:t>7</a:t>
            </a:r>
            <a:r>
              <a:rPr lang="zh-TW" altLang="en-US" sz="900" b="1" dirty="0">
                <a:latin typeface="+mn-ea"/>
              </a:rPr>
              <a:t>年</a:t>
            </a:r>
            <a:r>
              <a:rPr lang="en-US" altLang="zh-TW" sz="900" b="1" dirty="0">
                <a:latin typeface="+mn-ea"/>
              </a:rPr>
              <a:t>7</a:t>
            </a:r>
            <a:r>
              <a:rPr lang="zh-TW" altLang="en-US" sz="900" b="1" dirty="0">
                <a:latin typeface="+mn-ea"/>
              </a:rPr>
              <a:t>月</a:t>
            </a:r>
            <a:r>
              <a:rPr lang="en-US" altLang="zh-TW" sz="900" b="1" dirty="0">
                <a:latin typeface="+mn-ea"/>
              </a:rPr>
              <a:t>10</a:t>
            </a:r>
            <a:r>
              <a:rPr lang="zh-TW" altLang="en-US" sz="900" b="1" dirty="0">
                <a:latin typeface="+mn-ea"/>
              </a:rPr>
              <a:t>日（木）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9F76210A-46DA-4DAE-9F48-C51D4F0AD4BE}"/>
              </a:ext>
            </a:extLst>
          </p:cNvPr>
          <p:cNvSpPr txBox="1"/>
          <p:nvPr/>
        </p:nvSpPr>
        <p:spPr>
          <a:xfrm>
            <a:off x="5437604" y="7771875"/>
            <a:ext cx="1348326" cy="25391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b="1" dirty="0">
                <a:solidFill>
                  <a:srgbClr val="FF0000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第</a:t>
            </a:r>
            <a:r>
              <a:rPr lang="en-US" altLang="ja-JP" sz="1050" b="1" dirty="0">
                <a:solidFill>
                  <a:srgbClr val="FF0000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1</a:t>
            </a:r>
            <a:r>
              <a:rPr lang="ja-JP" altLang="en-US" sz="1050" b="1" dirty="0">
                <a:solidFill>
                  <a:srgbClr val="FF0000"/>
                </a:solidFill>
                <a:latin typeface="BIZ UDPGothic" panose="020B0400000000000000" pitchFamily="34" charset="-128"/>
                <a:ea typeface="BIZ UDPGothic" panose="020B0400000000000000" pitchFamily="34" charset="-128"/>
              </a:rPr>
              <a:t>回公募開始！</a:t>
            </a:r>
            <a:endParaRPr kumimoji="1" lang="ja-JP" altLang="en-US" sz="1050" b="1" dirty="0">
              <a:solidFill>
                <a:srgbClr val="FF0000"/>
              </a:solidFill>
              <a:latin typeface="BIZ UDPGothic" panose="020B0400000000000000" pitchFamily="34" charset="-128"/>
              <a:ea typeface="BIZ UDPGothic" panose="020B0400000000000000" pitchFamily="34" charset="-128"/>
            </a:endParaRPr>
          </a:p>
        </p:txBody>
      </p:sp>
      <p:pic>
        <p:nvPicPr>
          <p:cNvPr id="121" name="図 120" descr="アイコン&#10;&#10;AI 生成コンテンツは誤りを含む可能性があります。">
            <a:extLst>
              <a:ext uri="{FF2B5EF4-FFF2-40B4-BE49-F238E27FC236}">
                <a16:creationId xmlns:a16="http://schemas.microsoft.com/office/drawing/2014/main" id="{7C4AADFB-8C8A-4BDD-AAFB-9AB813703B8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234" y="8412419"/>
            <a:ext cx="568841" cy="71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939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3">
      <a:majorFont>
        <a:latin typeface="BIZ UDPゴシック"/>
        <a:ea typeface="BIZ UDPゴシック"/>
        <a:cs typeface=""/>
      </a:majorFont>
      <a:minorFont>
        <a:latin typeface="BIZ UDPゴシック"/>
        <a:ea typeface="BIZ UDP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2517</TotalTime>
  <Words>470</Words>
  <Application>Microsoft Office PowerPoint</Application>
  <PresentationFormat>A4 210 x 297 mm</PresentationFormat>
  <Paragraphs>60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UDPGothic</vt:lpstr>
      <vt:lpstr>BIZ UDPゴシック</vt:lpstr>
      <vt:lpstr>HGP創英角ｺﾞｼｯｸUB</vt:lpstr>
      <vt:lpstr>HGP創英角ｺﾞｼｯｸUB</vt:lpstr>
      <vt:lpstr>ＭＳ Ｐゴシック</vt:lpstr>
      <vt:lpstr>メイリオ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Fujimoto Hidetoshi</dc:creator>
  <cp:lastModifiedBy>Nakamura Nonoka</cp:lastModifiedBy>
  <cp:revision>313</cp:revision>
  <dcterms:created xsi:type="dcterms:W3CDTF">2014-07-08T10:06:15Z</dcterms:created>
  <dcterms:modified xsi:type="dcterms:W3CDTF">2025-05-26T06:59:44Z</dcterms:modified>
</cp:coreProperties>
</file>